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61" r:id="rId8"/>
    <p:sldId id="262" r:id="rId9"/>
    <p:sldId id="263" r:id="rId10"/>
    <p:sldId id="264" r:id="rId11"/>
    <p:sldId id="266" r:id="rId12"/>
    <p:sldId id="272" r:id="rId13"/>
    <p:sldId id="267" r:id="rId14"/>
    <p:sldId id="265" r:id="rId15"/>
    <p:sldId id="269" r:id="rId16"/>
    <p:sldId id="270" r:id="rId17"/>
    <p:sldId id="271" r:id="rId18"/>
    <p:sldId id="260" r:id="rId19"/>
  </p:sldIdLst>
  <p:sldSz cx="12192000" cy="6858000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4D3"/>
    <a:srgbClr val="ECD200"/>
    <a:srgbClr val="6D1E7E"/>
    <a:srgbClr val="DC002E"/>
    <a:srgbClr val="EA8800"/>
    <a:srgbClr val="E7A748"/>
    <a:srgbClr val="EC777C"/>
    <a:srgbClr val="005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1284CF-842B-4CE8-BB60-AE48F3473C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991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6356BE-B84B-4A36-8524-C7E20BD1CB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748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356BE-B84B-4A36-8524-C7E20BD1CB3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83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356BE-B84B-4A36-8524-C7E20BD1CB3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99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56791"/>
            <a:ext cx="10363200" cy="19531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AB832-2388-43DA-B50D-0D44087A143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F2C63-A4E0-47B3-AE33-6B0A0BB144F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1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7527" y="365125"/>
            <a:ext cx="6724973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7214A-2449-48C1-8404-424EFAE92D2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34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4435" y="1681163"/>
            <a:ext cx="566420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64904"/>
            <a:ext cx="566420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639486" y="198438"/>
            <a:ext cx="8942916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334435" y="2564907"/>
            <a:ext cx="5659967" cy="356125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F275E-FD40-4B4C-BCD0-ABD0ADF389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758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464052" y="987425"/>
            <a:ext cx="7392589" cy="532189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5362" y="1484784"/>
            <a:ext cx="3932767" cy="1224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35362" y="2708920"/>
            <a:ext cx="3932767" cy="36004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DF666-E68E-4D77-A3BE-399C5CB4D33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99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4435" y="1681163"/>
            <a:ext cx="566420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64904"/>
            <a:ext cx="566420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639486" y="198438"/>
            <a:ext cx="8942916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334435" y="2564907"/>
            <a:ext cx="5659967" cy="356125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F275E-FD40-4B4C-BCD0-ABD0ADF389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50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464052" y="987425"/>
            <a:ext cx="7392589" cy="532189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5362" y="1484784"/>
            <a:ext cx="3932767" cy="1224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35362" y="2708920"/>
            <a:ext cx="3932767" cy="36004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DF666-E68E-4D77-A3BE-399C5CB4D3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53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77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8912-FB84-472E-AB3C-A74E28B0C16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22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CE2C8-29A3-4A87-82C6-E7BE1EDB9C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97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65127"/>
            <a:ext cx="9291836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F275E-FD40-4B4C-BCD0-ABD0ADF389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17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61178-07BA-45FA-A4F7-D1D996E9DF9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86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D294D-8E91-4529-A408-ADB5D2EFD6B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96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9F465-3568-44BE-AD7A-4559B068470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78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DF666-E68E-4D77-A3BE-399C5CB4D33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59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1544" y="365127"/>
            <a:ext cx="9362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378912-FB84-472E-AB3C-A74E28B0C16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73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652" r:id="rId14"/>
    <p:sldLayoutId id="2147483656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g33.fr/Sante-Securite-au-travail/Retraites/Accompagnement-personnalise-Retraite-AP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gent.retraites@cdg33.fr" TargetMode="External"/><Relationship Id="rId2" Type="http://schemas.openxmlformats.org/officeDocument/2006/relationships/hyperlink" Target="mailto:retraites@cdg33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ticket.cdg33.fr/osticke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dg33.fr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g33.fr/Sante-Securite-au-travail/Retrait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racl.retraites.fr/employeur/ma-plateforme-peps/presentation-de-la-plateforme-employeurs-publics-pep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AB832-2388-43DA-B50D-0D44087A1438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50708-49FC-43E0-B26F-C0737C4C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Accompagnement Personnalisé Retraite (APR)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1E4CAF-D824-43F7-8341-9A9AF216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Le Principe</a:t>
            </a:r>
          </a:p>
          <a:p>
            <a:pPr marL="0" indent="0" algn="just" hangingPunct="0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En appui ou en complément du conseil de l’employeur, l’actif qui est à moins de 5 ans de l’âge légal de la retraite, peut bénéficier par le service Retraites du CDG d’une expertise complète de sa situation personnelle.</a:t>
            </a:r>
          </a:p>
          <a:p>
            <a:pPr marL="0" indent="0" algn="just" hangingPunct="0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L’accompagnement portera sur des éléments précis et détaillés concernant leur carrière et les droits à pension CNRACL, ainsi que des éléments plus généraux sur les autres caisses de retraites de base ou complémentaires. </a:t>
            </a:r>
            <a:endParaRPr lang="fr-FR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L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Centre de Gestion ne se substitue pas aux missions de l’employeur dans le domaine des retraites, à savoir, le conseil et le traitement des procédures retraites auprès de la CNRACL obligatoires et facultatives.</a:t>
            </a:r>
          </a:p>
          <a:p>
            <a:pPr marL="0" indent="0" algn="just" hangingPunct="0">
              <a:buNone/>
            </a:pP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L’agent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peut se faire assister de son référent RH.</a:t>
            </a:r>
          </a:p>
          <a:p>
            <a:pPr algn="just" hangingPunct="0"/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FF64AB-3020-4BA8-B23B-C24ACFA3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8AC8E7-C781-465C-A30B-BE7E4386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44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88093-01CD-4676-A3A9-44DA7688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Accompagnement Personnalisé Retraite (APR)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C91A0E-60CB-453F-A11C-CBA49383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Les modalités de gestion d’un APR</a:t>
            </a:r>
          </a:p>
          <a:p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Saisine du CDG par l’agent</a:t>
            </a:r>
          </a:p>
          <a:p>
            <a:pPr marL="0" indent="0" algn="just" hangingPunc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Envoi du formulaire APR disponible sur le site du Centre de Gestion </a:t>
            </a:r>
          </a:p>
          <a:p>
            <a:pPr marL="0" indent="0" algn="just" hangingPunc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https://www.cdg33.fr/Sante-Securite-au-travail/Retraites/Accompagnement-personnalise-Retraite-APR</a:t>
            </a:r>
            <a:endParaRPr lang="fr-FR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Bef>
                <a:spcPts val="600"/>
              </a:spcBef>
              <a:spcAft>
                <a:spcPts val="12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Analyse individuelle détaillée par le conseiller retraites du Centre de Gestion</a:t>
            </a:r>
          </a:p>
          <a:p>
            <a:pPr marL="914400" lvl="2" indent="0" algn="just" hangingPunc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Demande de documents complémentaires éventuels à l’agent et/ou à l’employeur</a:t>
            </a:r>
          </a:p>
          <a:p>
            <a:pPr algn="just" hangingPunct="0">
              <a:spcBef>
                <a:spcPts val="600"/>
              </a:spcBef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Entretien individuel avec l’agent</a:t>
            </a:r>
          </a:p>
          <a:p>
            <a:pPr marL="0" indent="0" algn="just" hangingPunc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Echange en présentiel,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Team’s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téléphone</a:t>
            </a:r>
          </a:p>
          <a:p>
            <a:pPr algn="just" hangingPunct="0">
              <a:spcBef>
                <a:spcPts val="600"/>
              </a:spcBef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Clôture de la procédure</a:t>
            </a:r>
          </a:p>
          <a:p>
            <a:pPr marL="914400" lvl="2" indent="0" algn="just" hangingPunct="0">
              <a:spcBef>
                <a:spcPts val="600"/>
              </a:spcBef>
              <a:buNone/>
            </a:pP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CNRACL envoie un questionnaire de satisfaction à l’agent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Centre de Gestion reste consultant à titre informatif, l’employeur reste le correspondant RH pour les différents fonds de retraite.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5AF0AA-85CC-47F8-9363-7AAAA625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BBADAD-71F6-4E27-A455-6310E635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68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92C47-D8FD-4C6D-9891-74D95F4F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les avantages pour l’employeur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E683F8-9EC5-4BCF-AB01-A913F4534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Conseils et assistance personnalisés de l’employeur territorial</a:t>
            </a:r>
          </a:p>
          <a:p>
            <a:r>
              <a:rPr lang="fr-FR" dirty="0"/>
              <a:t>Accompagnement lors de la réalisation des actes de gestion (multicomptes </a:t>
            </a:r>
            <a:r>
              <a:rPr lang="fr-FR" dirty="0" err="1"/>
              <a:t>Pep’s</a:t>
            </a:r>
            <a:r>
              <a:rPr lang="fr-FR" dirty="0"/>
              <a:t>)</a:t>
            </a:r>
          </a:p>
          <a:p>
            <a:r>
              <a:rPr lang="fr-FR" dirty="0"/>
              <a:t>Contrôle et assistance à la correction des dossiers non référencés dans la fiabilisation des comptes retraites sur la plateforme </a:t>
            </a:r>
            <a:r>
              <a:rPr lang="fr-FR" dirty="0" err="1"/>
              <a:t>Pep’s</a:t>
            </a:r>
            <a:endParaRPr lang="fr-FR" dirty="0"/>
          </a:p>
          <a:p>
            <a:r>
              <a:rPr lang="fr-FR" dirty="0"/>
              <a:t>Conseils et accompagnement des actifs qui sont à moins de 5 ans de l’âge légal de la retraite</a:t>
            </a:r>
          </a:p>
          <a:p>
            <a:r>
              <a:rPr lang="fr-FR" dirty="0"/>
              <a:t>Interlocuteur privilégié de la CNRACL, le CDG bénéficie d’une information continue sur les méthodes de travail et les évolutions techniques et réglementaires 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D87A46-774E-4C86-87CA-FF4E4B22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CDCFC2-C2DE-4093-9B38-D538B0EE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458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021BD-4EC5-4DF2-BC93-629DD8F33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présentation du service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1FF745-F0A4-44A4-A1F3-D4A14A60C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responsable de services </a:t>
            </a:r>
          </a:p>
          <a:p>
            <a:pPr lvl="2"/>
            <a:r>
              <a:rPr lang="fr-FR" dirty="0"/>
              <a:t>Isabelle CHANEL, responsable du service Contrats </a:t>
            </a:r>
            <a:r>
              <a:rPr lang="fr-FR"/>
              <a:t>Groupe Retraites</a:t>
            </a:r>
          </a:p>
          <a:p>
            <a:pPr lvl="2"/>
            <a:endParaRPr lang="fr-FR" dirty="0"/>
          </a:p>
          <a:p>
            <a:r>
              <a:rPr lang="fr-FR" dirty="0"/>
              <a:t>3 agents du service Retraites du Centre de gestion assurent les missions obligatoires et facultatives :</a:t>
            </a:r>
          </a:p>
          <a:p>
            <a:endParaRPr lang="fr-FR" dirty="0"/>
          </a:p>
          <a:p>
            <a:pPr lvl="2"/>
            <a:r>
              <a:rPr lang="fr-FR" dirty="0"/>
              <a:t>Alexia RUEDA, Correspondante Retraites</a:t>
            </a:r>
          </a:p>
          <a:p>
            <a:pPr lvl="2"/>
            <a:r>
              <a:rPr lang="fr-FR" dirty="0"/>
              <a:t>Violaine ARAGON GRAVA, Conseiller Retraites</a:t>
            </a:r>
          </a:p>
          <a:p>
            <a:pPr lvl="2"/>
            <a:r>
              <a:rPr lang="fr-FR" dirty="0"/>
              <a:t>Sylvie LACABANNE, Conseiller Retraites</a:t>
            </a:r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8FFDFC-FB09-404B-8962-311267FC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1A7237-373A-4B8A-BC0B-647E66B5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03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333C8-FCB2-4890-B1CE-E7E052C8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coordonnées du services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5CBAD-3207-428E-8829-3E6F4C254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NUMERO RETRAITES UNIQUE </a:t>
            </a:r>
            <a:r>
              <a:rPr lang="fr-FR"/>
              <a:t>: </a:t>
            </a:r>
            <a:r>
              <a:rPr lang="fr-FR" b="1"/>
              <a:t>05 56 11 14 14</a:t>
            </a:r>
            <a:endParaRPr lang="fr-FR" b="1" dirty="0"/>
          </a:p>
          <a:p>
            <a:endParaRPr lang="fr-FR" dirty="0"/>
          </a:p>
          <a:p>
            <a:r>
              <a:rPr lang="fr-FR" dirty="0"/>
              <a:t>COURRIEL EMPLOYEUR : </a:t>
            </a:r>
            <a:r>
              <a:rPr lang="fr-FR" dirty="0">
                <a:hlinkClick r:id="rId2"/>
              </a:rPr>
              <a:t>retraites@cdg33.fr</a:t>
            </a:r>
            <a:endParaRPr lang="fr-FR" dirty="0"/>
          </a:p>
          <a:p>
            <a:endParaRPr lang="fr-FR" dirty="0"/>
          </a:p>
          <a:p>
            <a:r>
              <a:rPr lang="fr-FR" dirty="0"/>
              <a:t>COURRIEL ACTIF : </a:t>
            </a:r>
            <a:r>
              <a:rPr lang="fr-FR" dirty="0">
                <a:hlinkClick r:id="rId3"/>
              </a:rPr>
              <a:t>agent.retraites@cdg33.fr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Un outil de gestion des demandes des actifs : </a:t>
            </a:r>
            <a:r>
              <a:rPr lang="fr-FR" dirty="0">
                <a:hlinkClick r:id="rId4"/>
              </a:rPr>
              <a:t>https://osticket.cdg33.fr/osticket/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66C70E-2F7B-43AD-8EF1-28BD1FF9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477FE8-0FA3-4CCB-9113-C1E54869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47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Espace réservé du texte 7"/>
          <p:cNvSpPr>
            <a:spLocks noGrp="1"/>
          </p:cNvSpPr>
          <p:nvPr>
            <p:ph type="body" idx="1"/>
          </p:nvPr>
        </p:nvSpPr>
        <p:spPr>
          <a:xfrm>
            <a:off x="2783632" y="2420888"/>
            <a:ext cx="7224334" cy="1584176"/>
          </a:xfrm>
        </p:spPr>
        <p:txBody>
          <a:bodyPr>
            <a:normAutofit/>
          </a:bodyPr>
          <a:lstStyle/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Retrouvez toutes les informations du service sur le site du CDG33 :</a:t>
            </a:r>
          </a:p>
          <a:p>
            <a:endParaRPr lang="fr-FR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Les supports d’information de la journée seront disponibles sur notre site internet 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www.cdg33.fr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196" name="Espace réservé de la date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50"/>
              <a:t>OCTOBRE 2021</a:t>
            </a:r>
          </a:p>
        </p:txBody>
      </p:sp>
      <p:sp>
        <p:nvSpPr>
          <p:cNvPr id="819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CE28AC-F107-4071-986B-D9A042162BED}" type="slidenum">
              <a:rPr lang="fr-FR" altLang="fr-FR" sz="105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050"/>
          </a:p>
        </p:txBody>
      </p:sp>
      <p:sp>
        <p:nvSpPr>
          <p:cNvPr id="2" name="Rectangle 1"/>
          <p:cNvSpPr/>
          <p:nvPr/>
        </p:nvSpPr>
        <p:spPr>
          <a:xfrm>
            <a:off x="2060734" y="2708921"/>
            <a:ext cx="7228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0" baseline="30000" dirty="0">
                <a:latin typeface="PeaxDrawnIcons" panose="02000603000000000000" pitchFamily="2" charset="0"/>
                <a:ea typeface="PeaxDrawnIcons" panose="02000603000000000000" pitchFamily="2" charset="0"/>
              </a:rPr>
              <a:t>q</a:t>
            </a:r>
            <a:endParaRPr lang="fr-FR" sz="8000" dirty="0"/>
          </a:p>
        </p:txBody>
      </p:sp>
      <p:sp>
        <p:nvSpPr>
          <p:cNvPr id="3" name="Rectangle 2"/>
          <p:cNvSpPr/>
          <p:nvPr/>
        </p:nvSpPr>
        <p:spPr>
          <a:xfrm>
            <a:off x="2783632" y="1857018"/>
            <a:ext cx="4868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baseline="30000" dirty="0">
                <a:solidFill>
                  <a:srgbClr val="59A4D3"/>
                </a:solidFill>
              </a:rPr>
              <a:t>A consulter / A télécharger :</a:t>
            </a:r>
            <a:endParaRPr lang="fr-FR" sz="4000" dirty="0">
              <a:solidFill>
                <a:srgbClr val="59A4D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29131" y="5446578"/>
            <a:ext cx="4868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baseline="30000" dirty="0">
                <a:solidFill>
                  <a:srgbClr val="59A4D3"/>
                </a:solidFill>
              </a:rPr>
              <a:t>Suivez-nous</a:t>
            </a:r>
            <a:r>
              <a:rPr lang="fr-FR" sz="4000" b="1" dirty="0">
                <a:solidFill>
                  <a:srgbClr val="59A4D3"/>
                </a:solidFill>
              </a:rPr>
              <a:t> </a:t>
            </a:r>
            <a:r>
              <a:rPr lang="fr-FR" sz="4000" b="1" baseline="30000" dirty="0">
                <a:solidFill>
                  <a:srgbClr val="59A4D3"/>
                </a:solidFill>
              </a:rPr>
              <a:t>sur</a:t>
            </a:r>
            <a:r>
              <a:rPr lang="fr-FR" sz="4000" b="1" dirty="0">
                <a:solidFill>
                  <a:srgbClr val="59A4D3"/>
                </a:solidFill>
              </a:rPr>
              <a:t> </a:t>
            </a:r>
            <a:r>
              <a:rPr lang="fr-FR" sz="4000" b="1" baseline="30000" dirty="0">
                <a:solidFill>
                  <a:srgbClr val="59A4D3"/>
                </a:solidFill>
              </a:rPr>
              <a:t>:</a:t>
            </a:r>
            <a:endParaRPr lang="fr-FR" sz="4000" dirty="0">
              <a:solidFill>
                <a:srgbClr val="59A4D3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5446579"/>
            <a:ext cx="1763688" cy="478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/>
              <a:t>Convention retraites 2022</a:t>
            </a: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/>
              <a:t>Délégation de Gestion  Multicomptes </a:t>
            </a:r>
            <a:r>
              <a:rPr lang="fr-FR" altLang="fr-FR" dirty="0" err="1"/>
              <a:t>Pep’s</a:t>
            </a:r>
            <a:endParaRPr lang="fr-FR" altLang="fr-FR" dirty="0"/>
          </a:p>
          <a:p>
            <a:r>
              <a:rPr lang="fr-FR" altLang="fr-FR" dirty="0"/>
              <a:t>Accompagnement Personnalisé Retraite</a:t>
            </a:r>
          </a:p>
        </p:txBody>
      </p:sp>
      <p:sp>
        <p:nvSpPr>
          <p:cNvPr id="5124" name="Espace réservé de la date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50"/>
              <a:t>OCTOBRE 2021</a:t>
            </a:r>
            <a:endParaRPr lang="fr-FR" altLang="fr-FR" sz="1050" dirty="0"/>
          </a:p>
        </p:txBody>
      </p:sp>
      <p:sp>
        <p:nvSpPr>
          <p:cNvPr id="512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40C47A-5659-4C47-BB00-FB02A09BC749}" type="slidenum">
              <a:rPr lang="fr-FR" altLang="fr-FR" sz="105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0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Convention retraites – un dispositif légal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fr-FR" dirty="0"/>
              <a:t>Loi 84-53 du 26 janvier 1984 modifiée, les centres de gestion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dirty="0"/>
              <a:t> Assurent au titre des missions obligatoires pour les collectivités affiliées une assistance à la fiabilisation des comptes de droits en matière de retraite (article 23)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dirty="0"/>
              <a:t> Peuvent assurer toute tâche en matière de retraite et d’invalidité pour le compte des collectivités territoriales (recueil, traitement et transmission aux régimes de retraites les données relatives à la carrière et aux cotisations agents, information aux actifs sur leurs droits à la retraite). Les modalités de ces interventions et la contribution financière sont fixés par des conventions conclues avec le Centre de Gestion (article 24)</a:t>
            </a:r>
          </a:p>
        </p:txBody>
      </p:sp>
      <p:sp>
        <p:nvSpPr>
          <p:cNvPr id="6148" name="Espace réservé de la date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50"/>
              <a:t>OCTOBRE 2021</a:t>
            </a:r>
            <a:endParaRPr lang="fr-FR" altLang="fr-FR" sz="1050" dirty="0"/>
          </a:p>
        </p:txBody>
      </p:sp>
      <p:sp>
        <p:nvSpPr>
          <p:cNvPr id="614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230FCB-0911-4B29-AAD4-D4F4FED14764}" type="slidenum">
              <a:rPr lang="fr-FR" altLang="fr-FR" sz="105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0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043993-E215-4F0E-B663-7DC8C491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– Délibération du 23 juin 2021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1067A2-E888-4D1C-A5A9-2E700A473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Création d’une mission facultative complémentaire à la mission obligatoire d’assistance à la fiabilisation des droits en matière de retraite comprenant :</a:t>
            </a:r>
          </a:p>
          <a:p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La gestion déléguée de la plateforme </a:t>
            </a:r>
            <a:r>
              <a:rPr lang="fr-FR" dirty="0" err="1"/>
              <a:t>Pep’s</a:t>
            </a: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L’accompagnement personnalisé retraite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669A34-BCE7-49F9-880B-A3D27CEC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842F35-02B7-45F3-A986-7B2E5E48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64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06EA8-635D-474A-BAF6-89B4B74F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les prestations proposées par le service retraites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6ED8CE-FBC2-4B77-962F-8764F79BD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869CE3-91E8-4031-A15A-40C95DEE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264A25E8-A9C1-4F6F-9AA9-10F5404A1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549029"/>
              </p:ext>
            </p:extLst>
          </p:nvPr>
        </p:nvGraphicFramePr>
        <p:xfrm>
          <a:off x="2279576" y="1844824"/>
          <a:ext cx="7200799" cy="4104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544762394"/>
                    </a:ext>
                  </a:extLst>
                </a:gridCol>
                <a:gridCol w="1665383">
                  <a:extLst>
                    <a:ext uri="{9D8B030D-6E8A-4147-A177-3AD203B41FA5}">
                      <a16:colId xmlns:a16="http://schemas.microsoft.com/office/drawing/2014/main" val="2150465060"/>
                    </a:ext>
                  </a:extLst>
                </a:gridCol>
                <a:gridCol w="2655096">
                  <a:extLst>
                    <a:ext uri="{9D8B030D-6E8A-4147-A177-3AD203B41FA5}">
                      <a16:colId xmlns:a16="http://schemas.microsoft.com/office/drawing/2014/main" val="4112739941"/>
                    </a:ext>
                  </a:extLst>
                </a:gridCol>
              </a:tblGrid>
              <a:tr h="465454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fr-FR" sz="1100">
                          <a:effectLst/>
                        </a:rPr>
                        <a:t>Fiabilisation des comptes (mission obligatoire)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algn="ctr" fontAlgn="auto" hangingPunct="1"/>
                      <a:r>
                        <a:rPr lang="fr-FR" sz="1100">
                          <a:effectLst/>
                        </a:rPr>
                        <a:t>Autres dossiers (mission facultative)</a:t>
                      </a:r>
                    </a:p>
                    <a:p>
                      <a:pPr algn="ctr" fontAlgn="auto" hangingPunct="1"/>
                      <a:r>
                        <a:rPr lang="fr-FR" sz="1100">
                          <a:effectLst/>
                        </a:rPr>
                        <a:t>Délégation de gestion Pep’s et APR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383670"/>
                  </a:ext>
                </a:extLst>
              </a:tr>
              <a:tr h="606500"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Qualification Compte Individuel Retraite (QCIR)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Délégation de gestion Pep’s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Mise à jour des comptes individuels retraites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548306400"/>
                  </a:ext>
                </a:extLst>
              </a:tr>
              <a:tr h="606500"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Liquidation avec QCIR (normale, invalidité, réversion)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Liquidation sans QCIR (normale, invalidité, réversion)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582562166"/>
                  </a:ext>
                </a:extLst>
              </a:tr>
              <a:tr h="839228"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 dirty="0">
                          <a:effectLst/>
                        </a:rPr>
                        <a:t>Correction anomalie N4DS simple (</a:t>
                      </a:r>
                      <a:r>
                        <a:rPr lang="fr-FR" sz="1100" dirty="0" err="1">
                          <a:effectLst/>
                        </a:rPr>
                        <a:t>exp</a:t>
                      </a:r>
                      <a:r>
                        <a:rPr lang="fr-FR" sz="1100" dirty="0">
                          <a:effectLst/>
                        </a:rPr>
                        <a:t> : affiliation non saisie)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Correction anomalie N4DS complexe (exp : assistance à la saisine d’une déclaration individuelle annule et remplace)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017777863"/>
                  </a:ext>
                </a:extLst>
              </a:tr>
              <a:tr h="373773"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Validation de périodes de non titulaire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Simulation de calcul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979987692"/>
                  </a:ext>
                </a:extLst>
              </a:tr>
              <a:tr h="606500"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Rétablissement au régime général et à l’IRCANTEC, Régularisation de services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Correction anomalie DSN (information générale uniquement)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713071889"/>
                  </a:ext>
                </a:extLst>
              </a:tr>
              <a:tr h="606500"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Demande d'avis préalable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Accompagnement personnalisé retraites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 dirty="0">
                          <a:effectLst/>
                        </a:rPr>
                        <a:t>APR</a:t>
                      </a:r>
                    </a:p>
                    <a:p>
                      <a:pPr fontAlgn="auto" hangingPunct="1"/>
                      <a:r>
                        <a:rPr lang="fr-FR" sz="1100" dirty="0">
                          <a:effectLst/>
                        </a:rPr>
                        <a:t>Simulation de calcul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919388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01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DEFDC-99D1-4253-A3E7-77DBF368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la tarification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D115AC27-470C-4645-B668-AF2F39C5E0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62300" y="2718594"/>
          <a:ext cx="5867400" cy="256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11757027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49809844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COLLECTIVITES / ETABLISSEMENTS PUBLICS  NOMBRE D'AGENTS CNRACL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BAREME TARIFICATION EN EUROS PAR AN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945256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 à 3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60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518325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4 à 6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120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507877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7 à 9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413956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10 à 14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280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195539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15 à 19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380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637878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20 à 29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580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100479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30 à 59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1 180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889733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60 à 99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1 980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28813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100 à 149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2 980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628603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150 à 199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3 980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958363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200 à 250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5 000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841742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250 agents et plus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6 400</a:t>
                      </a:r>
                      <a:endParaRPr lang="fr-FR" sz="1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17180261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359FB5-0400-442A-A347-B9A070D04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EB9FC9-2E2C-4DEF-84D4-F98AF8C6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64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7C839-1C90-425A-AEB2-177D76F8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modalités d’adhésion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20C64A-733A-442A-878E-D9D31845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- Délibération de l’autorité territoriale intéressée</a:t>
            </a:r>
          </a:p>
          <a:p>
            <a:pPr marL="0" indent="0">
              <a:buNone/>
            </a:pPr>
            <a:r>
              <a:rPr lang="fr-FR" dirty="0"/>
              <a:t>- Convention d’adhésion au service retraites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Les documents sont en ligne sur le site internet :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Accueil &lt; Santé/Sécurité au travail &lt; retraites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https://www.cdg33.fr/Sante-Securite-au-travail/Retraites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7492F2-97E0-4E94-9CB2-6D3C173F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55D1D1-DD48-4E8C-9FF2-6E08F254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15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048AF-7ADC-4FB1-98DD-8B17580C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Délégation de Gestion </a:t>
            </a:r>
            <a:r>
              <a:rPr lang="fr-FR" dirty="0" err="1"/>
              <a:t>Pep’s</a:t>
            </a:r>
            <a:r>
              <a:rPr lang="fr-FR" dirty="0"/>
              <a:t> – accès multi comptes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155EB6-DD46-402A-B7A6-B884470D2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Dès réception de la convention signée, </a:t>
            </a:r>
          </a:p>
          <a:p>
            <a:pPr marL="914400" lvl="2" indent="0">
              <a:buNone/>
            </a:pPr>
            <a:r>
              <a:rPr lang="fr-FR" dirty="0"/>
              <a:t>- Une demande de droit en délégation vous sera envoyée par courriel par le conseiller retraites du Centre de Gestion</a:t>
            </a:r>
          </a:p>
          <a:p>
            <a:pPr marL="0" indent="0">
              <a:buNone/>
            </a:pPr>
            <a:r>
              <a:rPr lang="fr-FR" dirty="0"/>
              <a:t>Les droits en délégation permettent à un conseiller retraites du CDG :</a:t>
            </a:r>
          </a:p>
          <a:p>
            <a:pPr marL="0" indent="0">
              <a:buNone/>
            </a:pPr>
            <a:r>
              <a:rPr lang="fr-FR" dirty="0"/>
              <a:t>	- de consulter </a:t>
            </a:r>
            <a:r>
              <a:rPr lang="fr-FR" dirty="0" err="1"/>
              <a:t>Pep’s</a:t>
            </a:r>
            <a:r>
              <a:rPr lang="fr-FR" dirty="0"/>
              <a:t> pour accompagnement</a:t>
            </a:r>
          </a:p>
          <a:p>
            <a:pPr marL="0" indent="0">
              <a:buNone/>
            </a:pPr>
            <a:r>
              <a:rPr lang="fr-FR" dirty="0"/>
              <a:t>	- d’effectuer des contrôles sur les actes de gestion/opération pour le compte de votre établissement (avec votre accord via la plateforme </a:t>
            </a:r>
            <a:r>
              <a:rPr lang="fr-FR" dirty="0" err="1"/>
              <a:t>Pep’s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Le support d’accès multicomptes </a:t>
            </a:r>
            <a:r>
              <a:rPr lang="fr-FR" dirty="0" err="1"/>
              <a:t>Pep’s</a:t>
            </a:r>
            <a:r>
              <a:rPr lang="fr-FR" dirty="0"/>
              <a:t> est en ligne sur le site de la CNRACL </a:t>
            </a:r>
            <a:r>
              <a:rPr lang="fr-FR" dirty="0">
                <a:hlinkClick r:id="rId2"/>
              </a:rPr>
              <a:t>https://www.cnracl.retraites.fr/employeur/ma-plateforme-peps/presentation-de-la-plateforme-employeurs-publics-peps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3BBFAD-94A1-4F48-8578-720FA119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5B90DA-FEB2-4BE1-AE89-548547BF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67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E76A1-221E-430B-BCAF-CFD77887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comment envoyer la délégation de gestion </a:t>
            </a:r>
            <a:r>
              <a:rPr lang="fr-FR" dirty="0" err="1"/>
              <a:t>Pep’s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7B23A16-878A-4FFA-AF21-41F811D32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949" y="1825625"/>
            <a:ext cx="8054102" cy="4351338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A31ABC-5910-408E-B077-A99C99D8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ED26B8-B879-46A4-961A-97422984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192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_CDG33_2019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_CDG33_2019" id="{91AB4601-616C-4C1F-BD27-E32F33425F41}" vid="{03C5A5ED-6B57-4116-B510-28B775997557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de_x0020_publication xmlns="6fe09545-cdc4-43a9-9da5-abd37ca73394" xsi:nil="true"/>
    <Description_x0020_site_x0020_internet xmlns="6fe09545-cdc4-43a9-9da5-abd37ca73394" xsi:nil="true"/>
    <Tag xmlns="6fe09545-cdc4-43a9-9da5-abd37ca73394">Retraite</Tag>
    <dce64921054a4cfeb178169aa5c80488 xmlns="6fe09545-cdc4-43a9-9da5-abd37ca73394">
      <Terms xmlns="http://schemas.microsoft.com/office/infopath/2007/PartnerControls"/>
    </dce64921054a4cfeb178169aa5c80488>
    <Origine xmlns="6fe09545-cdc4-43a9-9da5-abd37ca73394">
      <UserInfo>
        <DisplayName/>
        <AccountId xsi:nil="true"/>
        <AccountType/>
      </UserInfo>
    </Origine>
    <A_x0020_publier_x0020_ xmlns="6fe09545-cdc4-43a9-9da5-abd37ca73394">site internet</A_x0020_publier_x0020_>
    <Thème_x0020_site_x0020_internet xmlns="6fe09545-cdc4-43a9-9da5-abd37ca73394">Documentation générale</Thème_x0020_site_x0020_internet>
    <Date_x0020_de_x0020_dépublication xmlns="6fe09545-cdc4-43a9-9da5-abd37ca73394" xsi:nil="true"/>
    <Thème_x0020_3_x0020_site_x0020_internet xmlns="6fe09545-cdc4-43a9-9da5-abd37ca73394" xsi:nil="true"/>
    <CATEGORIE xmlns="6fe09545-cdc4-43a9-9da5-abd37ca73394">Départ et fin de fonction</CATEGORIE>
    <Thème_x0020_2_x0020_site_x0020_internet xmlns="6fe09545-cdc4-43a9-9da5-abd37ca73394" xsi:nil="true"/>
    <TaxCatchAll xmlns="d13cbe4f-1448-46a5-af3f-2daad8b9242e" xsi:nil="true"/>
    <m758ac0241a94e4d98028cb60ff1e2dc xmlns="d13cbe4f-1448-46a5-af3f-2daad8b9242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Privé</TermName>
          <TermId xmlns="http://schemas.microsoft.com/office/infopath/2007/PartnerControls">9d61055b-725b-4297-9a77-8c5caa518546</TermId>
        </TermInfo>
      </Terms>
    </m758ac0241a94e4d98028cb60ff1e2dc>
    <c2084f14729a434b9e63fa47cbfacf48 xmlns="d13cbe4f-1448-46a5-af3f-2daad8b9242e">
      <Terms xmlns="http://schemas.microsoft.com/office/infopath/2007/PartnerControls"/>
    </c2084f14729a434b9e63fa47cbfacf48>
    <od9de02ed0334f4c81549240fd5dbd7b xmlns="d13cbe4f-1448-46a5-af3f-2daad8b9242e">
      <Terms xmlns="http://schemas.microsoft.com/office/infopath/2007/PartnerControls"/>
    </od9de02ed0334f4c81549240fd5dbd7b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ation siteweb" ma:contentTypeID="0x010100DE67B4170B45E24899E1F0558CDB95BB00B6D3975290A9D94CB2A09037900D5DFE" ma:contentTypeVersion="13" ma:contentTypeDescription="" ma:contentTypeScope="" ma:versionID="edfe2628f2ae3654882c4a69ce97d098">
  <xsd:schema xmlns:xsd="http://www.w3.org/2001/XMLSchema" xmlns:xs="http://www.w3.org/2001/XMLSchema" xmlns:p="http://schemas.microsoft.com/office/2006/metadata/properties" xmlns:ns2="d13cbe4f-1448-46a5-af3f-2daad8b9242e" xmlns:ns3="6fe09545-cdc4-43a9-9da5-abd37ca73394" xmlns:ns4="6e1f0c3b-ffb1-4f82-9687-ee85702f11e0" targetNamespace="http://schemas.microsoft.com/office/2006/metadata/properties" ma:root="true" ma:fieldsID="193638ad153c46d712ca5076faf4a012" ns2:_="" ns3:_="" ns4:_="">
    <xsd:import namespace="d13cbe4f-1448-46a5-af3f-2daad8b9242e"/>
    <xsd:import namespace="6fe09545-cdc4-43a9-9da5-abd37ca73394"/>
    <xsd:import namespace="6e1f0c3b-ffb1-4f82-9687-ee85702f11e0"/>
    <xsd:element name="properties">
      <xsd:complexType>
        <xsd:sequence>
          <xsd:element name="documentManagement">
            <xsd:complexType>
              <xsd:all>
                <xsd:element ref="ns2:m758ac0241a94e4d98028cb60ff1e2dc" minOccurs="0"/>
                <xsd:element ref="ns2:TaxCatchAll" minOccurs="0"/>
                <xsd:element ref="ns2:TaxCatchAllLabel" minOccurs="0"/>
                <xsd:element ref="ns2:c2084f14729a434b9e63fa47cbfacf48" minOccurs="0"/>
                <xsd:element ref="ns2:od9de02ed0334f4c81549240fd5dbd7b" minOccurs="0"/>
                <xsd:element ref="ns3:CATEGORIE" minOccurs="0"/>
                <xsd:element ref="ns3:Description_x0020_site_x0020_internet" minOccurs="0"/>
                <xsd:element ref="ns3:Thème_x0020_site_x0020_internet" minOccurs="0"/>
                <xsd:element ref="ns4:MediaServiceMetadata" minOccurs="0"/>
                <xsd:element ref="ns4:MediaServiceFastMetadata" minOccurs="0"/>
                <xsd:element ref="ns3:Thème_x0020_2_x0020_site_x0020_internet" minOccurs="0"/>
                <xsd:element ref="ns3:Thème_x0020_3_x0020_site_x0020_internet" minOccurs="0"/>
                <xsd:element ref="ns3:Tag" minOccurs="0"/>
                <xsd:element ref="ns4:MediaServiceObjectDetectorVersions" minOccurs="0"/>
                <xsd:element ref="ns4:MediaServiceSearchProperties" minOccurs="0"/>
                <xsd:element ref="ns3:dce64921054a4cfeb178169aa5c80488" minOccurs="0"/>
                <xsd:element ref="ns3:Origine" minOccurs="0"/>
                <xsd:element ref="ns3:Date_x0020_de_x0020_publication" minOccurs="0"/>
                <xsd:element ref="ns3:Date_x0020_de_x0020_dépublication" minOccurs="0"/>
                <xsd:element ref="ns3:A_x0020_publier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cbe4f-1448-46a5-af3f-2daad8b9242e" elementFormDefault="qualified">
    <xsd:import namespace="http://schemas.microsoft.com/office/2006/documentManagement/types"/>
    <xsd:import namespace="http://schemas.microsoft.com/office/infopath/2007/PartnerControls"/>
    <xsd:element name="m758ac0241a94e4d98028cb60ff1e2dc" ma:index="8" nillable="true" ma:taxonomy="true" ma:internalName="m758ac0241a94e4d98028cb60ff1e2dc" ma:taxonomyFieldName="DMS_TypeOfPublication" ma:displayName="Type de publication" ma:readOnly="false" ma:default="48;#Privé|9d61055b-725b-4297-9a77-8c5caa518546" ma:fieldId="{6758ac02-41a9-4e4d-9802-8cb60ff1e2dc}" ma:sspId="080acc9f-a124-4651-8c21-27ed651001c5" ma:termSetId="ca3a1a44-57b8-4c34-9a94-530c02824e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7ecb9e9-5b9c-494a-99e3-3d1aa0cc42d8}" ma:internalName="TaxCatchAll" ma:showField="CatchAllData" ma:web="6fe09545-cdc4-43a9-9da5-abd37ca73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7ecb9e9-5b9c-494a-99e3-3d1aa0cc42d8}" ma:internalName="TaxCatchAllLabel" ma:readOnly="true" ma:showField="CatchAllDataLabel" ma:web="6fe09545-cdc4-43a9-9da5-abd37ca73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2084f14729a434b9e63fa47cbfacf48" ma:index="12" nillable="true" ma:taxonomy="true" ma:internalName="c2084f14729a434b9e63fa47cbfacf48" ma:taxonomyFieldName="DMS_WebsiteTheme" ma:displayName="Thème site internet" ma:default="" ma:fieldId="{c2084f14-729a-434b-9e63-fa47cbfacf48}" ma:sspId="080acc9f-a124-4651-8c21-27ed651001c5" ma:termSetId="0926a811-4997-4940-a7bf-257291b42ae0" ma:anchorId="d21848bf-9b1a-471f-8a00-df1b051567e1" ma:open="false" ma:isKeyword="false">
      <xsd:complexType>
        <xsd:sequence>
          <xsd:element ref="pc:Terms" minOccurs="0" maxOccurs="1"/>
        </xsd:sequence>
      </xsd:complexType>
    </xsd:element>
    <xsd:element name="od9de02ed0334f4c81549240fd5dbd7b" ma:index="14" nillable="true" ma:taxonomy="true" ma:internalName="od9de02ed0334f4c81549240fd5dbd7b" ma:taxonomyFieldName="DMS_Tag" ma:displayName="Tag" ma:default="" ma:fieldId="{8d9de02e-d033-4f4c-8154-9240fd5dbd7b}" ma:sspId="080acc9f-a124-4651-8c21-27ed651001c5" ma:termSetId="0926a811-4997-4940-a7bf-257291b42ae0" ma:anchorId="ec35e376-ce5e-4b45-98a9-720695d2112f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09545-cdc4-43a9-9da5-abd37ca73394" elementFormDefault="qualified">
    <xsd:import namespace="http://schemas.microsoft.com/office/2006/documentManagement/types"/>
    <xsd:import namespace="http://schemas.microsoft.com/office/infopath/2007/PartnerControls"/>
    <xsd:element name="CATEGORIE" ma:index="16" nillable="true" ma:displayName="Catégorie site internet" ma:format="Dropdown" ma:internalName="CATEGORIE">
      <xsd:simpleType>
        <xsd:restriction base="dms:Choice">
          <xsd:enumeration value="CDG 33"/>
          <xsd:enumeration value="Assurance et protection sociale"/>
          <xsd:enumeration value="Concours et examens"/>
          <xsd:enumeration value="Départ et fin de fonction"/>
          <xsd:enumeration value="Déroulement de carrière"/>
          <xsd:enumeration value="Dialogue social"/>
          <xsd:enumeration value="Données sociales"/>
          <xsd:enumeration value="Droits et obligations"/>
          <xsd:enumeration value="Emploi territorial"/>
          <xsd:enumeration value="Formations"/>
          <xsd:enumeration value="Instances médicales"/>
          <xsd:enumeration value="Mag RH"/>
          <xsd:enumeration value="Médecine et prévention"/>
          <xsd:enumeration value="Mobilité"/>
          <xsd:enumeration value="Recrutement"/>
          <xsd:enumeration value="Rémunération"/>
          <xsd:enumeration value="Signalements et Médiations"/>
          <xsd:enumeration value="Temps de travail"/>
        </xsd:restriction>
      </xsd:simpleType>
    </xsd:element>
    <xsd:element name="Description_x0020_site_x0020_internet" ma:index="17" nillable="true" ma:displayName="Description site internet" ma:default="" ma:internalName="Description_x0020_site_x0020_internet">
      <xsd:simpleType>
        <xsd:restriction base="dms:Note">
          <xsd:maxLength value="255"/>
        </xsd:restriction>
      </xsd:simpleType>
    </xsd:element>
    <xsd:element name="Thème_x0020_site_x0020_internet" ma:index="18" nillable="true" ma:displayName="Thème 1 site internet" ma:format="RadioButtons" ma:internalName="Th_x00e8_me_x0020_site_x0020_internet">
      <xsd:simpleType>
        <xsd:restriction base="dms:Choice">
          <xsd:enumeration value="Annales"/>
          <xsd:enumeration value="Arrêtés"/>
          <xsd:enumeration value="Avis"/>
          <xsd:enumeration value="Bilans et Rapports"/>
          <xsd:enumeration value="Calendriers"/>
          <xsd:enumeration value="Circulaires"/>
          <xsd:enumeration value="Constitution de dossier"/>
          <xsd:enumeration value="Délibérations"/>
          <xsd:enumeration value="Documentation générale"/>
          <xsd:enumeration value="FAQ"/>
          <xsd:enumeration value="Fiches techniques"/>
          <xsd:enumeration value="Formulaire"/>
          <xsd:enumeration value="Listes"/>
          <xsd:enumeration value="Mag Rh mutualisé"/>
          <xsd:enumeration value="Modèle de convention"/>
          <xsd:enumeration value="Modèles"/>
          <xsd:enumeration value="Modèles d'actes"/>
          <xsd:enumeration value="Modèles de contrat"/>
          <xsd:enumeration value="Modèles de délibération"/>
          <xsd:enumeration value="Notes de cadrage"/>
          <xsd:enumeration value="Notices"/>
          <xsd:enumeration value="Plan"/>
          <xsd:enumeration value="Procédures"/>
          <xsd:enumeration value="Procès verbal"/>
          <xsd:enumeration value="Rapports de jury"/>
          <xsd:enumeration value="Réglementation"/>
          <xsd:enumeration value="Simulateur"/>
          <xsd:enumeration value="Tableaux"/>
        </xsd:restriction>
      </xsd:simpleType>
    </xsd:element>
    <xsd:element name="Thème_x0020_2_x0020_site_x0020_internet" ma:index="21" nillable="true" ma:displayName="Thème 2 site internet" ma:default="" ma:format="Dropdown" ma:internalName="Th_x00e8_me_x0020_2_x0020_site_x0020_internet">
      <xsd:simpleType>
        <xsd:restriction base="dms:Choice">
          <xsd:enumeration value="Choix 1"/>
          <xsd:enumeration value="Choix 2"/>
          <xsd:enumeration value="Choix 3"/>
          <xsd:enumeration value="Choix 4"/>
          <xsd:enumeration value="Choix 5"/>
        </xsd:restriction>
      </xsd:simpleType>
    </xsd:element>
    <xsd:element name="Thème_x0020_3_x0020_site_x0020_internet" ma:index="22" nillable="true" ma:displayName="Thème 3 site internet" ma:default="" ma:format="Dropdown" ma:internalName="Th_x00e8_me_x0020_3_x0020_site_x0020_internet">
      <xsd:simpleType>
        <xsd:restriction base="dms:Choice">
          <xsd:enumeration value="Choix 1"/>
          <xsd:enumeration value="Choix 2"/>
          <xsd:enumeration value="Choix 3"/>
          <xsd:enumeration value="Choix 4"/>
          <xsd:enumeration value="Choix 5"/>
          <xsd:enumeration value="Choix 6"/>
        </xsd:restriction>
      </xsd:simpleType>
    </xsd:element>
    <xsd:element name="Tag" ma:index="23" nillable="true" ma:displayName="Tag" ma:format="Dropdown" ma:internalName="Tag">
      <xsd:simpleType>
        <xsd:restriction base="dms:Choice">
          <xsd:enumeration value="Abandon de poste"/>
          <xsd:enumeration value="Absences"/>
          <xsd:enumeration value="Accès à l'emploi territorial"/>
          <xsd:enumeration value="AEP"/>
          <xsd:enumeration value="Agents"/>
          <xsd:enumeration value="Agents contractuels"/>
          <xsd:enumeration value="Anticipation RH"/>
          <xsd:enumeration value="Apprentissage"/>
          <xsd:enumeration value="Archives"/>
          <xsd:enumeration value="ASA"/>
          <xsd:enumeration value="Assurance statutaire"/>
          <xsd:enumeration value="Autres motifs"/>
          <xsd:enumeration value="Avancement de grade"/>
          <xsd:enumeration value="Avantages en nature"/>
          <xsd:enumeration value="Bourse de l'emploi"/>
          <xsd:enumeration value="CAP / CCP"/>
          <xsd:enumeration value="Catégorie d'emploi"/>
          <xsd:enumeration value="CDG33"/>
          <xsd:enumeration value="Certificat professionnel"/>
          <xsd:enumeration value="Chômage"/>
          <xsd:enumeration value="Compte épargne temps"/>
          <xsd:enumeration value="Concours"/>
          <xsd:enumeration value="Congés"/>
          <xsd:enumeration value="Congés pour raison de santé"/>
          <xsd:enumeration value="Conseil d'administration"/>
          <xsd:enumeration value="Conseil de discipline"/>
          <xsd:enumeration value="Conseil en recrutement"/>
          <xsd:enumeration value="Conseil médical formation plénière"/>
          <xsd:enumeration value="Conseil médical formation restreinte"/>
          <xsd:enumeration value="Coopération régionale"/>
          <xsd:enumeration value="CST"/>
          <xsd:enumeration value="Demission"/>
          <xsd:enumeration value="Déontologue"/>
          <xsd:enumeration value="Détachement"/>
          <xsd:enumeration value="Dialogue social"/>
          <xsd:enumeration value="Diplôme universitaire"/>
          <xsd:enumeration value="Disponibilité"/>
          <xsd:enumeration value="Dossier individuel"/>
          <xsd:enumeration value="Droit syndical"/>
          <xsd:enumeration value="Droits"/>
          <xsd:enumeration value="Emploi territorial"/>
          <xsd:enumeration value="Emplois non permanents"/>
          <xsd:enumeration value="Emplois permanents"/>
          <xsd:enumeration value="Entretien profesionnel"/>
          <xsd:enumeration value="Examens"/>
          <xsd:enumeration value="Filière Administrative"/>
          <xsd:enumeration value="Filière Animation"/>
          <xsd:enumeration value="Filière Culturelle"/>
          <xsd:enumeration value="Filière Médico-sociale"/>
          <xsd:enumeration value="Filière Sapeurs-pompiers"/>
          <xsd:enumeration value="Filière Sécurité"/>
          <xsd:enumeration value="Filière Technique"/>
          <xsd:enumeration value="Filières"/>
          <xsd:enumeration value="Formation"/>
          <xsd:enumeration value="Frais de déplacement"/>
          <xsd:enumeration value="Gpeec"/>
          <xsd:enumeration value="Handicap"/>
          <xsd:enumeration value="Horaires"/>
          <xsd:enumeration value="Inaptitude"/>
          <xsd:enumeration value="Inscriptions"/>
          <xsd:enumeration value="Intégration directe"/>
          <xsd:enumeration value="Licence professionnelle"/>
          <xsd:enumeration value="Licenciement"/>
          <xsd:enumeration value="Lieux de concours"/>
          <xsd:enumeration value="Lignes directrices gestion"/>
          <xsd:enumeration value="Listes d'aptitudes"/>
          <xsd:enumeration value="Mag RH"/>
          <xsd:enumeration value="Maintien dans l'emploi"/>
          <xsd:enumeration value="Médécine préventive"/>
          <xsd:enumeration value="Médiations"/>
          <xsd:enumeration value="Mise à disposition"/>
          <xsd:enumeration value="Missions"/>
          <xsd:enumeration value="Mutation"/>
          <xsd:enumeration value="NBI"/>
          <xsd:enumeration value="Obligations"/>
          <xsd:enumeration value="Offre de service"/>
          <xsd:enumeration value="Pilotage RH"/>
          <xsd:enumeration value="PPR"/>
          <xsd:enumeration value="Prévoyance"/>
          <xsd:enumeration value="Primes et indemnités"/>
          <xsd:enumeration value="Promotion interne"/>
          <xsd:enumeration value="Psychologue"/>
          <xsd:enumeration value="Rapport d'activité"/>
          <xsd:enumeration value="Recrutement"/>
          <xsd:enumeration value="Régime indemnitaire"/>
          <xsd:enumeration value="Remplacement et renfort"/>
          <xsd:enumeration value="Rémunération"/>
          <xsd:enumeration value="Retraite"/>
          <xsd:enumeration value="RIFSEEP"/>
          <xsd:enumeration value="Risques profesionnels"/>
          <xsd:enumeration value="Santé"/>
          <xsd:enumeration value="Secrétaire de mairie"/>
          <xsd:enumeration value="Signalements"/>
          <xsd:enumeration value="Télétravail"/>
          <xsd:enumeration value="Temps de travail"/>
          <xsd:enumeration value="Traitement indicidiaire"/>
          <xsd:enumeration value="Santé - Prévoyance"/>
          <xsd:enumeration value="Instances médicales"/>
        </xsd:restriction>
      </xsd:simpleType>
    </xsd:element>
    <xsd:element name="dce64921054a4cfeb178169aa5c80488" ma:index="26" nillable="true" ma:taxonomy="true" ma:internalName="dce64921054a4cfeb178169aa5c80488" ma:taxonomyFieldName="Nature" ma:displayName="Nature" ma:default="" ma:fieldId="{dce64921-054a-4cfe-b178-169aa5c80488}" ma:sspId="080acc9f-a124-4651-8c21-27ed651001c5" ma:termSetId="fac78ca5-a9a4-4db7-8b38-6c618f8445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e" ma:index="28" nillable="true" ma:displayName="Origine" ma:list="UserInfo" ma:internalName="Origin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_x0020_de_x0020_publication" ma:index="29" nillable="true" ma:displayName="Date de publication" ma:default="" ma:format="DateOnly" ma:internalName="Date_x0020_de_x0020_publication">
      <xsd:simpleType>
        <xsd:restriction base="dms:DateTime"/>
      </xsd:simpleType>
    </xsd:element>
    <xsd:element name="Date_x0020_de_x0020_dépublication" ma:index="30" nillable="true" ma:displayName="Date de dépublication" ma:default="" ma:format="DateOnly" ma:internalName="Date_x0020_de_x0020_d_x00e9_publication">
      <xsd:simpleType>
        <xsd:restriction base="dms:DateTime"/>
      </xsd:simpleType>
    </xsd:element>
    <xsd:element name="A_x0020_publier_x0020_" ma:index="31" nillable="true" ma:displayName="A publier sur site internet" ma:format="Dropdown" ma:internalName="A_x0020_publier_x0020_">
      <xsd:simpleType>
        <xsd:restriction base="dms:Choice">
          <xsd:enumeration value="site internet"/>
          <xsd:enumeration value="site internet pdf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f0c3b-ffb1-4f82-9687-ee85702f1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080acc9f-a124-4651-8c21-27ed651001c5" ContentTypeId="0x0101" PreviousValue="true"/>
</file>

<file path=customXml/itemProps1.xml><?xml version="1.0" encoding="utf-8"?>
<ds:datastoreItem xmlns:ds="http://schemas.openxmlformats.org/officeDocument/2006/customXml" ds:itemID="{9A5A2C68-D0AD-43BC-8BE1-19674A79463C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7e9f8f30-c86f-4d43-9357-50bbf3212c37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FD4FBD0-F56F-47B1-8A70-C6582EFA6F92}"/>
</file>

<file path=customXml/itemProps3.xml><?xml version="1.0" encoding="utf-8"?>
<ds:datastoreItem xmlns:ds="http://schemas.openxmlformats.org/officeDocument/2006/customXml" ds:itemID="{75DD6705-466F-4CF8-90A8-37E5896FE76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3E1EEE0-F608-4BB0-AB51-859785FA0BF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1107</Words>
  <Application>Microsoft Office PowerPoint</Application>
  <PresentationFormat>Grand écran</PresentationFormat>
  <Paragraphs>158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PeaxDrawnIcons</vt:lpstr>
      <vt:lpstr>Wingdings</vt:lpstr>
      <vt:lpstr>Thème_CDG33_2019</vt:lpstr>
      <vt:lpstr>Présentation PowerPoint</vt:lpstr>
      <vt:lpstr>Convention retraites 2022</vt:lpstr>
      <vt:lpstr>Convention retraites – un dispositif légal</vt:lpstr>
      <vt:lpstr>Convention retraites – Délibération du 23 juin 2021</vt:lpstr>
      <vt:lpstr>Convention retraites : les prestations proposées par le service retraites</vt:lpstr>
      <vt:lpstr>Convention retraites : la tarification</vt:lpstr>
      <vt:lpstr>Convention retraites : modalités d’adhésion</vt:lpstr>
      <vt:lpstr>Convention retraites : Délégation de Gestion Pep’s – accès multi comptes</vt:lpstr>
      <vt:lpstr>Convention retraites : comment envoyer la délégation de gestion Pep’s</vt:lpstr>
      <vt:lpstr>Convention retraites : Accompagnement Personnalisé Retraite (APR)</vt:lpstr>
      <vt:lpstr>Convention retraites : Accompagnement Personnalisé Retraite (APR)</vt:lpstr>
      <vt:lpstr>Convention Retraites : les avantages pour l’employeur</vt:lpstr>
      <vt:lpstr>Convention Retraites : présentation du service</vt:lpstr>
      <vt:lpstr>Convention Retraites : coordonnées du services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de présentation des webinaires d'information</dc:title>
  <dc:creator>PELLISSIER Delphine</dc:creator>
  <cp:lastModifiedBy>CHANEL Isabelle</cp:lastModifiedBy>
  <cp:revision>29</cp:revision>
  <cp:lastPrinted>2019-09-16T08:47:24Z</cp:lastPrinted>
  <dcterms:created xsi:type="dcterms:W3CDTF">2019-09-13T10:15:40Z</dcterms:created>
  <dcterms:modified xsi:type="dcterms:W3CDTF">2021-10-14T06:44:56Z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0x010100DE67B4170B45E24899E1F0558CDB95BB00B6D3975290A9D94CB2A09037900D5DFE</vt:lpwstr>
  </property>
  <property fmtid="{D5CDD505-2E9C-101B-9397-08002B2CF9AE}" pid="3" name="yes_NatureDocument">
    <vt:lpwstr>10;#Support de communication|e38feb52-64cf-28fc-f3bc-b80102a7ba3c</vt:lpwstr>
  </property>
  <property fmtid="{D5CDD505-2E9C-101B-9397-08002B2CF9AE}" pid="4" name="yes_Processus">
    <vt:lpwstr/>
  </property>
  <property fmtid="{D5CDD505-2E9C-101B-9397-08002B2CF9AE}" pid="5" name="dt_NatureDocument">
    <vt:lpwstr/>
  </property>
  <property fmtid="{D5CDD505-2E9C-101B-9397-08002B2CF9AE}" pid="6" name="dos_ProcessusDossierType">
    <vt:lpwstr/>
  </property>
  <property fmtid="{D5CDD505-2E9C-101B-9397-08002B2CF9AE}" pid="7" name="yes_Origine">
    <vt:lpwstr>46;#Communication|e0caf4d7-4e68-4a65-83a2-f53bf03166e1</vt:lpwstr>
  </property>
  <property fmtid="{D5CDD505-2E9C-101B-9397-08002B2CF9AE}" pid="8" name="dos_Processus">
    <vt:lpwstr/>
  </property>
  <property fmtid="{D5CDD505-2E9C-101B-9397-08002B2CF9AE}" pid="9" name="MediaServiceImageTags">
    <vt:lpwstr/>
  </property>
  <property fmtid="{D5CDD505-2E9C-101B-9397-08002B2CF9AE}" pid="10" name="MODULE">
    <vt:lpwstr>BASE DOCUMENTAIRE</vt:lpwstr>
  </property>
  <property fmtid="{D5CDD505-2E9C-101B-9397-08002B2CF9AE}" pid="11" name="Order">
    <vt:r8>42800</vt:r8>
  </property>
  <property fmtid="{D5CDD505-2E9C-101B-9397-08002B2CF9AE}" pid="12" name="Soussectionsiteinternet">
    <vt:lpwstr>RETRAITES</vt:lpwstr>
  </property>
  <property fmtid="{D5CDD505-2E9C-101B-9397-08002B2CF9AE}" pid="13" name="Commentaires">
    <vt:lpwstr>section mission complémentaire retraites</vt:lpwstr>
  </property>
  <property fmtid="{D5CDD505-2E9C-101B-9397-08002B2CF9AE}" pid="14" name="xd_Signature">
    <vt:bool>false</vt:bool>
  </property>
  <property fmtid="{D5CDD505-2E9C-101B-9397-08002B2CF9AE}" pid="15" name="xd_ProgID">
    <vt:lpwstr/>
  </property>
  <property fmtid="{D5CDD505-2E9C-101B-9397-08002B2CF9AE}" pid="16" name="Actifsursiteinternet">
    <vt:bool>true</vt:bool>
  </property>
  <property fmtid="{D5CDD505-2E9C-101B-9397-08002B2CF9AE}" pid="17" name="_SourceUrl">
    <vt:lpwstr/>
  </property>
  <property fmtid="{D5CDD505-2E9C-101B-9397-08002B2CF9AE}" pid="18" name="_SharedFileIndex">
    <vt:lpwstr/>
  </property>
  <property fmtid="{D5CDD505-2E9C-101B-9397-08002B2CF9AE}" pid="19" name="_ColorHex">
    <vt:lpwstr/>
  </property>
  <property fmtid="{D5CDD505-2E9C-101B-9397-08002B2CF9AE}" pid="20" name="_Emoji">
    <vt:lpwstr/>
  </property>
  <property fmtid="{D5CDD505-2E9C-101B-9397-08002B2CF9AE}" pid="21" name="DocumentsurPortailCollaboratif">
    <vt:bool>true</vt:bool>
  </property>
  <property fmtid="{D5CDD505-2E9C-101B-9397-08002B2CF9AE}" pid="22" name="Documentàconserver">
    <vt:bool>true</vt:bool>
  </property>
  <property fmtid="{D5CDD505-2E9C-101B-9397-08002B2CF9AE}" pid="23" name="ComplianceAssetId">
    <vt:lpwstr/>
  </property>
  <property fmtid="{D5CDD505-2E9C-101B-9397-08002B2CF9AE}" pid="24" name="TemplateUrl">
    <vt:lpwstr/>
  </property>
  <property fmtid="{D5CDD505-2E9C-101B-9397-08002B2CF9AE}" pid="25" name="Soussection2siteinternet">
    <vt:lpwstr>Documentation générale</vt:lpwstr>
  </property>
  <property fmtid="{D5CDD505-2E9C-101B-9397-08002B2CF9AE}" pid="26" name="Direction">
    <vt:lpwstr>DSST</vt:lpwstr>
  </property>
  <property fmtid="{D5CDD505-2E9C-101B-9397-08002B2CF9AE}" pid="27" name="_ExtendedDescription">
    <vt:lpwstr/>
  </property>
  <property fmtid="{D5CDD505-2E9C-101B-9397-08002B2CF9AE}" pid="28" name="_ColorTag">
    <vt:lpwstr/>
  </property>
  <property fmtid="{D5CDD505-2E9C-101B-9397-08002B2CF9AE}" pid="29" name="Sectionsiteinternet">
    <vt:lpwstr>SANTE / SECURITE AU TRAVAIL</vt:lpwstr>
  </property>
  <property fmtid="{D5CDD505-2E9C-101B-9397-08002B2CF9AE}" pid="30" name="TriggerFlowInfo">
    <vt:lpwstr/>
  </property>
  <property fmtid="{D5CDD505-2E9C-101B-9397-08002B2CF9AE}" pid="31" name="Nature">
    <vt:lpwstr/>
  </property>
</Properties>
</file>