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648" r:id="rId5"/>
  </p:sldMasterIdLst>
  <p:notesMasterIdLst>
    <p:notesMasterId r:id="rId38"/>
  </p:notesMasterIdLst>
  <p:handoutMasterIdLst>
    <p:handoutMasterId r:id="rId39"/>
  </p:handoutMasterIdLst>
  <p:sldIdLst>
    <p:sldId id="256" r:id="rId6"/>
    <p:sldId id="261" r:id="rId7"/>
    <p:sldId id="257" r:id="rId8"/>
    <p:sldId id="258" r:id="rId9"/>
    <p:sldId id="263" r:id="rId10"/>
    <p:sldId id="265" r:id="rId11"/>
    <p:sldId id="281" r:id="rId12"/>
    <p:sldId id="266" r:id="rId13"/>
    <p:sldId id="262" r:id="rId14"/>
    <p:sldId id="267" r:id="rId15"/>
    <p:sldId id="264" r:id="rId16"/>
    <p:sldId id="268" r:id="rId17"/>
    <p:sldId id="269" r:id="rId18"/>
    <p:sldId id="270" r:id="rId19"/>
    <p:sldId id="271" r:id="rId20"/>
    <p:sldId id="272" r:id="rId21"/>
    <p:sldId id="273" r:id="rId22"/>
    <p:sldId id="277" r:id="rId23"/>
    <p:sldId id="278" r:id="rId24"/>
    <p:sldId id="280" r:id="rId25"/>
    <p:sldId id="282" r:id="rId26"/>
    <p:sldId id="283" r:id="rId27"/>
    <p:sldId id="284" r:id="rId28"/>
    <p:sldId id="285" r:id="rId29"/>
    <p:sldId id="286" r:id="rId30"/>
    <p:sldId id="287" r:id="rId31"/>
    <p:sldId id="288" r:id="rId32"/>
    <p:sldId id="289" r:id="rId33"/>
    <p:sldId id="290" r:id="rId34"/>
    <p:sldId id="275" r:id="rId35"/>
    <p:sldId id="276" r:id="rId36"/>
    <p:sldId id="260" r:id="rId37"/>
  </p:sldIdLst>
  <p:sldSz cx="12192000" cy="6858000"/>
  <p:notesSz cx="6799263" cy="9929813"/>
  <p:defaultTextStyle>
    <a:defPPr>
      <a:defRPr lang="fr-FR"/>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5pPr>
    <a:lvl6pPr marL="2286000" algn="l" defTabSz="914400" rtl="0" eaLnBrk="1" latinLnBrk="0" hangingPunct="1">
      <a:defRPr kern="1200">
        <a:solidFill>
          <a:schemeClr val="tx1"/>
        </a:solidFill>
        <a:latin typeface="Helvetica" panose="020B0604020202020204" pitchFamily="34" charset="0"/>
        <a:ea typeface="+mn-ea"/>
        <a:cs typeface="+mn-cs"/>
      </a:defRPr>
    </a:lvl6pPr>
    <a:lvl7pPr marL="2743200" algn="l" defTabSz="914400" rtl="0" eaLnBrk="1" latinLnBrk="0" hangingPunct="1">
      <a:defRPr kern="1200">
        <a:solidFill>
          <a:schemeClr val="tx1"/>
        </a:solidFill>
        <a:latin typeface="Helvetica" panose="020B0604020202020204" pitchFamily="34" charset="0"/>
        <a:ea typeface="+mn-ea"/>
        <a:cs typeface="+mn-cs"/>
      </a:defRPr>
    </a:lvl7pPr>
    <a:lvl8pPr marL="3200400" algn="l" defTabSz="914400" rtl="0" eaLnBrk="1" latinLnBrk="0" hangingPunct="1">
      <a:defRPr kern="1200">
        <a:solidFill>
          <a:schemeClr val="tx1"/>
        </a:solidFill>
        <a:latin typeface="Helvetica" panose="020B0604020202020204" pitchFamily="34" charset="0"/>
        <a:ea typeface="+mn-ea"/>
        <a:cs typeface="+mn-cs"/>
      </a:defRPr>
    </a:lvl8pPr>
    <a:lvl9pPr marL="3657600" algn="l" defTabSz="914400" rtl="0" eaLnBrk="1" latinLnBrk="0" hangingPunct="1">
      <a:defRPr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2E"/>
    <a:srgbClr val="00539F"/>
    <a:srgbClr val="59A4D3"/>
    <a:srgbClr val="ECD200"/>
    <a:srgbClr val="6D1E7E"/>
    <a:srgbClr val="EA8800"/>
    <a:srgbClr val="E7A748"/>
    <a:srgbClr val="EC7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p:cViewPr varScale="1">
        <p:scale>
          <a:sx n="72" d="100"/>
          <a:sy n="72" d="100"/>
        </p:scale>
        <p:origin x="211" y="5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3795" name="Rectangle 3"/>
          <p:cNvSpPr>
            <a:spLocks noGrp="1" noChangeArrowheads="1"/>
          </p:cNvSpPr>
          <p:nvPr>
            <p:ph type="dt" sz="quarter" idx="1"/>
          </p:nvPr>
        </p:nvSpPr>
        <p:spPr bwMode="auto">
          <a:xfrm>
            <a:off x="3851343"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fr-FR"/>
          </a:p>
        </p:txBody>
      </p:sp>
      <p:sp>
        <p:nvSpPr>
          <p:cNvPr id="33796" name="Rectangle 4"/>
          <p:cNvSpPr>
            <a:spLocks noGrp="1" noChangeArrowheads="1"/>
          </p:cNvSpPr>
          <p:nvPr>
            <p:ph type="ftr" sz="quarter" idx="2"/>
          </p:nvPr>
        </p:nvSpPr>
        <p:spPr bwMode="auto">
          <a:xfrm>
            <a:off x="1"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3797" name="Rectangle 5"/>
          <p:cNvSpPr>
            <a:spLocks noGrp="1" noChangeArrowheads="1"/>
          </p:cNvSpPr>
          <p:nvPr>
            <p:ph type="sldNum" sz="quarter" idx="3"/>
          </p:nvPr>
        </p:nvSpPr>
        <p:spPr bwMode="auto">
          <a:xfrm>
            <a:off x="3851343"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A1284CF-842B-4CE8-BB60-AE48F3473C00}" type="slidenum">
              <a:rPr lang="fr-FR"/>
              <a:pPr>
                <a:defRPr/>
              </a:pPr>
              <a:t>‹N°›</a:t>
            </a:fld>
            <a:endParaRPr lang="fr-FR"/>
          </a:p>
        </p:txBody>
      </p:sp>
    </p:spTree>
    <p:extLst>
      <p:ext uri="{BB962C8B-B14F-4D97-AF65-F5344CB8AC3E}">
        <p14:creationId xmlns:p14="http://schemas.microsoft.com/office/powerpoint/2010/main" val="2705991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075" name="Rectangle 3"/>
          <p:cNvSpPr>
            <a:spLocks noGrp="1" noChangeArrowheads="1"/>
          </p:cNvSpPr>
          <p:nvPr>
            <p:ph type="dt" idx="1"/>
          </p:nvPr>
        </p:nvSpPr>
        <p:spPr bwMode="auto">
          <a:xfrm>
            <a:off x="3851343"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927" y="4716662"/>
            <a:ext cx="543941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1"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079" name="Rectangle 7"/>
          <p:cNvSpPr>
            <a:spLocks noGrp="1" noChangeArrowheads="1"/>
          </p:cNvSpPr>
          <p:nvPr>
            <p:ph type="sldNum" sz="quarter" idx="5"/>
          </p:nvPr>
        </p:nvSpPr>
        <p:spPr bwMode="auto">
          <a:xfrm>
            <a:off x="3851343"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06356BE-B84B-4A36-8524-C7E20BD1CB30}" type="slidenum">
              <a:rPr lang="fr-FR"/>
              <a:pPr>
                <a:defRPr/>
              </a:pPr>
              <a:t>‹N°›</a:t>
            </a:fld>
            <a:endParaRPr lang="fr-FR"/>
          </a:p>
        </p:txBody>
      </p:sp>
    </p:spTree>
    <p:extLst>
      <p:ext uri="{BB962C8B-B14F-4D97-AF65-F5344CB8AC3E}">
        <p14:creationId xmlns:p14="http://schemas.microsoft.com/office/powerpoint/2010/main" val="1167748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06356BE-B84B-4A36-8524-C7E20BD1CB30}" type="slidenum">
              <a:rPr lang="fr-FR" smtClean="0"/>
              <a:pPr>
                <a:defRPr/>
              </a:pPr>
              <a:t>3</a:t>
            </a:fld>
            <a:endParaRPr lang="fr-FR"/>
          </a:p>
        </p:txBody>
      </p:sp>
    </p:spTree>
    <p:extLst>
      <p:ext uri="{BB962C8B-B14F-4D97-AF65-F5344CB8AC3E}">
        <p14:creationId xmlns:p14="http://schemas.microsoft.com/office/powerpoint/2010/main" val="122583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06356BE-B84B-4A36-8524-C7E20BD1CB30}" type="slidenum">
              <a:rPr lang="fr-FR" smtClean="0"/>
              <a:pPr>
                <a:defRPr/>
              </a:pPr>
              <a:t>4</a:t>
            </a:fld>
            <a:endParaRPr lang="fr-FR"/>
          </a:p>
        </p:txBody>
      </p:sp>
    </p:spTree>
    <p:extLst>
      <p:ext uri="{BB962C8B-B14F-4D97-AF65-F5344CB8AC3E}">
        <p14:creationId xmlns:p14="http://schemas.microsoft.com/office/powerpoint/2010/main" val="2328998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1"/>
            <a:ext cx="10363200" cy="1953171"/>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50AB832-2388-43DA-B50D-0D44087A1438}" type="slidenum">
              <a:rPr lang="fr-FR" smtClean="0"/>
              <a:pPr>
                <a:defRPr/>
              </a:pPr>
              <a:t>‹N°›</a:t>
            </a:fld>
            <a:endParaRPr lang="fr-FR"/>
          </a:p>
        </p:txBody>
      </p:sp>
    </p:spTree>
    <p:extLst>
      <p:ext uri="{BB962C8B-B14F-4D97-AF65-F5344CB8AC3E}">
        <p14:creationId xmlns:p14="http://schemas.microsoft.com/office/powerpoint/2010/main" val="1883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F6BF2C63-A4E0-47B3-AE33-6B0A0BB144FE}" type="slidenum">
              <a:rPr lang="fr-FR" smtClean="0"/>
              <a:pPr>
                <a:defRPr/>
              </a:pPr>
              <a:t>‹N°›</a:t>
            </a:fld>
            <a:endParaRPr lang="fr-FR"/>
          </a:p>
        </p:txBody>
      </p:sp>
    </p:spTree>
    <p:extLst>
      <p:ext uri="{BB962C8B-B14F-4D97-AF65-F5344CB8AC3E}">
        <p14:creationId xmlns:p14="http://schemas.microsoft.com/office/powerpoint/2010/main" val="144571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847527" y="365125"/>
            <a:ext cx="6724973"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897214A-2449-48C1-8404-424EFAE92D29}" type="slidenum">
              <a:rPr lang="fr-FR" smtClean="0"/>
              <a:pPr>
                <a:defRPr/>
              </a:pPr>
              <a:t>‹N°›</a:t>
            </a:fld>
            <a:endParaRPr lang="fr-FR"/>
          </a:p>
        </p:txBody>
      </p:sp>
    </p:spTree>
    <p:extLst>
      <p:ext uri="{BB962C8B-B14F-4D97-AF65-F5344CB8AC3E}">
        <p14:creationId xmlns:p14="http://schemas.microsoft.com/office/powerpoint/2010/main" val="355734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ais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34435"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0" y="2564904"/>
            <a:ext cx="566420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639486" y="198438"/>
            <a:ext cx="8942916" cy="1143000"/>
          </a:xfrm>
        </p:spPr>
        <p:txBody>
          <a:bodyPr/>
          <a:lstStyle/>
          <a:p>
            <a:r>
              <a:rPr lang="fr-FR"/>
              <a:t>Modifiez le style du titre</a:t>
            </a:r>
          </a:p>
        </p:txBody>
      </p:sp>
      <p:sp>
        <p:nvSpPr>
          <p:cNvPr id="11" name="Espace réservé du contenu 2"/>
          <p:cNvSpPr>
            <a:spLocks noGrp="1"/>
          </p:cNvSpPr>
          <p:nvPr>
            <p:ph sz="half" idx="13"/>
          </p:nvPr>
        </p:nvSpPr>
        <p:spPr>
          <a:xfrm>
            <a:off x="334435" y="2564907"/>
            <a:ext cx="5659967" cy="3561259"/>
          </a:xfrm>
        </p:spPr>
        <p:txBody>
          <a:bodyPr/>
          <a:lstStyle>
            <a:lvl1pPr>
              <a:defRPr sz="18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2"/>
          <p:cNvSpPr>
            <a:spLocks noGrp="1"/>
          </p:cNvSpPr>
          <p:nvPr>
            <p:ph type="body" idx="14"/>
          </p:nvPr>
        </p:nvSpPr>
        <p:spPr>
          <a:xfrm>
            <a:off x="6172200"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7" name="Rectangle 4"/>
          <p:cNvSpPr>
            <a:spLocks noGrp="1" noChangeArrowheads="1"/>
          </p:cNvSpPr>
          <p:nvPr>
            <p:ph type="dt" sz="half" idx="15"/>
          </p:nvPr>
        </p:nvSpPr>
        <p:spPr>
          <a:ln/>
        </p:spPr>
        <p:txBody>
          <a:bodyPr/>
          <a:lstStyle>
            <a:lvl1pPr>
              <a:defRPr/>
            </a:lvl1pPr>
          </a:lstStyle>
          <a:p>
            <a:pPr>
              <a:defRPr/>
            </a:pPr>
            <a:r>
              <a:rPr lang="fr-FR"/>
              <a:t>DATE</a:t>
            </a:r>
          </a:p>
        </p:txBody>
      </p:sp>
      <p:sp>
        <p:nvSpPr>
          <p:cNvPr id="8" name="Rectangle 5"/>
          <p:cNvSpPr>
            <a:spLocks noGrp="1" noChangeArrowheads="1"/>
          </p:cNvSpPr>
          <p:nvPr>
            <p:ph type="ftr" sz="quarter" idx="16"/>
          </p:nvPr>
        </p:nvSpPr>
        <p:spPr>
          <a:ln/>
        </p:spPr>
        <p:txBody>
          <a:bodyPr/>
          <a:lstStyle>
            <a:lvl1pPr>
              <a:defRPr/>
            </a:lvl1pPr>
          </a:lstStyle>
          <a:p>
            <a:pPr>
              <a:defRPr/>
            </a:pPr>
            <a:endParaRPr lang="fr-FR"/>
          </a:p>
        </p:txBody>
      </p:sp>
      <p:sp>
        <p:nvSpPr>
          <p:cNvPr id="9" name="Rectangle 6"/>
          <p:cNvSpPr>
            <a:spLocks noGrp="1" noChangeArrowheads="1"/>
          </p:cNvSpPr>
          <p:nvPr>
            <p:ph type="sldNum" sz="quarter" idx="17"/>
          </p:nvPr>
        </p:nvSpPr>
        <p:spPr>
          <a:ln/>
        </p:spPr>
        <p:txBody>
          <a:bodyPr/>
          <a:lstStyle>
            <a:lvl1pPr>
              <a:defRPr/>
            </a:lvl1pPr>
          </a:lstStyle>
          <a:p>
            <a:pPr>
              <a:defRPr/>
            </a:pPr>
            <a:fld id="{8F6F275E-FD40-4B4C-BCD0-ABD0ADF389A1}" type="slidenum">
              <a:rPr lang="fr-FR" smtClean="0"/>
              <a:pPr>
                <a:defRPr/>
              </a:pPr>
              <a:t>‹N°›</a:t>
            </a:fld>
            <a:endParaRPr lang="fr-FR"/>
          </a:p>
        </p:txBody>
      </p:sp>
    </p:spTree>
    <p:extLst>
      <p:ext uri="{BB962C8B-B14F-4D97-AF65-F5344CB8AC3E}">
        <p14:creationId xmlns:p14="http://schemas.microsoft.com/office/powerpoint/2010/main" val="110575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Image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464052" y="987425"/>
            <a:ext cx="7392589" cy="532189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8" name="Titre 1"/>
          <p:cNvSpPr>
            <a:spLocks noGrp="1"/>
          </p:cNvSpPr>
          <p:nvPr>
            <p:ph type="title"/>
          </p:nvPr>
        </p:nvSpPr>
        <p:spPr>
          <a:xfrm>
            <a:off x="335362" y="1484784"/>
            <a:ext cx="3932767" cy="1224136"/>
          </a:xfrm>
        </p:spPr>
        <p:txBody>
          <a:bodyPr anchor="b"/>
          <a:lstStyle>
            <a:lvl1pPr>
              <a:defRPr sz="2400"/>
            </a:lvl1pPr>
          </a:lstStyle>
          <a:p>
            <a:r>
              <a:rPr lang="fr-FR"/>
              <a:t>Modifiez le style du titre</a:t>
            </a:r>
            <a:endParaRPr lang="fr-FR" dirty="0"/>
          </a:p>
        </p:txBody>
      </p:sp>
      <p:sp>
        <p:nvSpPr>
          <p:cNvPr id="9" name="Espace réservé du texte 3"/>
          <p:cNvSpPr>
            <a:spLocks noGrp="1"/>
          </p:cNvSpPr>
          <p:nvPr>
            <p:ph type="body" sz="half" idx="2"/>
          </p:nvPr>
        </p:nvSpPr>
        <p:spPr>
          <a:xfrm>
            <a:off x="335362" y="2708920"/>
            <a:ext cx="3932767" cy="3600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t>DATE</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9DF666-E68E-4D77-A3BE-399C5CB4D33D}" type="slidenum">
              <a:rPr lang="fr-FR" smtClean="0"/>
              <a:pPr>
                <a:defRPr/>
              </a:pPr>
              <a:t>‹N°›</a:t>
            </a:fld>
            <a:endParaRPr lang="fr-FR"/>
          </a:p>
        </p:txBody>
      </p:sp>
    </p:spTree>
    <p:extLst>
      <p:ext uri="{BB962C8B-B14F-4D97-AF65-F5344CB8AC3E}">
        <p14:creationId xmlns:p14="http://schemas.microsoft.com/office/powerpoint/2010/main" val="196499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ais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34435"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0" y="2564904"/>
            <a:ext cx="566420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639486" y="198438"/>
            <a:ext cx="8942916" cy="1143000"/>
          </a:xfrm>
        </p:spPr>
        <p:txBody>
          <a:bodyPr/>
          <a:lstStyle/>
          <a:p>
            <a:r>
              <a:rPr lang="fr-FR"/>
              <a:t>Modifiez le style du titre</a:t>
            </a:r>
          </a:p>
        </p:txBody>
      </p:sp>
      <p:sp>
        <p:nvSpPr>
          <p:cNvPr id="11" name="Espace réservé du contenu 2"/>
          <p:cNvSpPr>
            <a:spLocks noGrp="1"/>
          </p:cNvSpPr>
          <p:nvPr>
            <p:ph sz="half" idx="13"/>
          </p:nvPr>
        </p:nvSpPr>
        <p:spPr>
          <a:xfrm>
            <a:off x="334435" y="2564907"/>
            <a:ext cx="5659967" cy="3561259"/>
          </a:xfrm>
        </p:spPr>
        <p:txBody>
          <a:bodyPr/>
          <a:lstStyle>
            <a:lvl1pPr>
              <a:defRPr sz="18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2"/>
          <p:cNvSpPr>
            <a:spLocks noGrp="1"/>
          </p:cNvSpPr>
          <p:nvPr>
            <p:ph type="body" idx="14"/>
          </p:nvPr>
        </p:nvSpPr>
        <p:spPr>
          <a:xfrm>
            <a:off x="6172200"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7" name="Rectangle 4"/>
          <p:cNvSpPr>
            <a:spLocks noGrp="1" noChangeArrowheads="1"/>
          </p:cNvSpPr>
          <p:nvPr>
            <p:ph type="dt" sz="half" idx="15"/>
          </p:nvPr>
        </p:nvSpPr>
        <p:spPr>
          <a:ln/>
        </p:spPr>
        <p:txBody>
          <a:bodyPr/>
          <a:lstStyle>
            <a:lvl1pPr>
              <a:defRPr/>
            </a:lvl1pPr>
          </a:lstStyle>
          <a:p>
            <a:pPr>
              <a:defRPr/>
            </a:pPr>
            <a:r>
              <a:rPr lang="fr-FR"/>
              <a:t>DATE</a:t>
            </a:r>
          </a:p>
        </p:txBody>
      </p:sp>
      <p:sp>
        <p:nvSpPr>
          <p:cNvPr id="8" name="Rectangle 5"/>
          <p:cNvSpPr>
            <a:spLocks noGrp="1" noChangeArrowheads="1"/>
          </p:cNvSpPr>
          <p:nvPr>
            <p:ph type="ftr" sz="quarter" idx="16"/>
          </p:nvPr>
        </p:nvSpPr>
        <p:spPr>
          <a:ln/>
        </p:spPr>
        <p:txBody>
          <a:bodyPr/>
          <a:lstStyle>
            <a:lvl1pPr>
              <a:defRPr/>
            </a:lvl1pPr>
          </a:lstStyle>
          <a:p>
            <a:pPr>
              <a:defRPr/>
            </a:pPr>
            <a:endParaRPr lang="fr-FR"/>
          </a:p>
        </p:txBody>
      </p:sp>
      <p:sp>
        <p:nvSpPr>
          <p:cNvPr id="9" name="Rectangle 6"/>
          <p:cNvSpPr>
            <a:spLocks noGrp="1" noChangeArrowheads="1"/>
          </p:cNvSpPr>
          <p:nvPr>
            <p:ph type="sldNum" sz="quarter" idx="17"/>
          </p:nvPr>
        </p:nvSpPr>
        <p:spPr>
          <a:ln/>
        </p:spPr>
        <p:txBody>
          <a:bodyPr/>
          <a:lstStyle>
            <a:lvl1pPr>
              <a:defRPr/>
            </a:lvl1pPr>
          </a:lstStyle>
          <a:p>
            <a:pPr>
              <a:defRPr/>
            </a:pPr>
            <a:fld id="{8F6F275E-FD40-4B4C-BCD0-ABD0ADF389A1}" type="slidenum">
              <a:rPr lang="fr-FR"/>
              <a:pPr>
                <a:defRPr/>
              </a:pPr>
              <a:t>‹N°›</a:t>
            </a:fld>
            <a:endParaRPr lang="fr-FR"/>
          </a:p>
        </p:txBody>
      </p:sp>
    </p:spTree>
    <p:extLst>
      <p:ext uri="{BB962C8B-B14F-4D97-AF65-F5344CB8AC3E}">
        <p14:creationId xmlns:p14="http://schemas.microsoft.com/office/powerpoint/2010/main" val="410350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464052" y="987425"/>
            <a:ext cx="7392589" cy="532189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8" name="Titre 1"/>
          <p:cNvSpPr>
            <a:spLocks noGrp="1"/>
          </p:cNvSpPr>
          <p:nvPr>
            <p:ph type="title"/>
          </p:nvPr>
        </p:nvSpPr>
        <p:spPr>
          <a:xfrm>
            <a:off x="335362" y="1484784"/>
            <a:ext cx="3932767" cy="1224136"/>
          </a:xfrm>
        </p:spPr>
        <p:txBody>
          <a:bodyPr anchor="b"/>
          <a:lstStyle>
            <a:lvl1pPr>
              <a:defRPr sz="2400"/>
            </a:lvl1pPr>
          </a:lstStyle>
          <a:p>
            <a:r>
              <a:rPr lang="fr-FR"/>
              <a:t>Modifiez le style du titre</a:t>
            </a:r>
            <a:endParaRPr lang="fr-FR" dirty="0"/>
          </a:p>
        </p:txBody>
      </p:sp>
      <p:sp>
        <p:nvSpPr>
          <p:cNvPr id="9" name="Espace réservé du texte 3"/>
          <p:cNvSpPr>
            <a:spLocks noGrp="1"/>
          </p:cNvSpPr>
          <p:nvPr>
            <p:ph type="body" sz="half" idx="2"/>
          </p:nvPr>
        </p:nvSpPr>
        <p:spPr>
          <a:xfrm>
            <a:off x="335362" y="2708920"/>
            <a:ext cx="3932767" cy="3600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t>DATE</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9DF666-E68E-4D77-A3BE-399C5CB4D33D}" type="slidenum">
              <a:rPr lang="fr-FR"/>
              <a:pPr>
                <a:defRPr/>
              </a:pPr>
              <a:t>‹N°›</a:t>
            </a:fld>
            <a:endParaRPr lang="fr-FR"/>
          </a:p>
        </p:txBody>
      </p:sp>
    </p:spTree>
    <p:extLst>
      <p:ext uri="{BB962C8B-B14F-4D97-AF65-F5344CB8AC3E}">
        <p14:creationId xmlns:p14="http://schemas.microsoft.com/office/powerpoint/2010/main" val="166553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DD8D16-EE44-4A18-934E-1B785D741473}" type="slidenum">
              <a:rPr lang="fr-FR"/>
              <a:pPr>
                <a:defRPr/>
              </a:pPr>
              <a:t>‹N°›</a:t>
            </a:fld>
            <a:endParaRPr lang="fr-FR"/>
          </a:p>
        </p:txBody>
      </p:sp>
    </p:spTree>
    <p:extLst>
      <p:ext uri="{BB962C8B-B14F-4D97-AF65-F5344CB8AC3E}">
        <p14:creationId xmlns:p14="http://schemas.microsoft.com/office/powerpoint/2010/main" val="248773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0194498-F8C7-4173-AD13-2ED4B12B2002}" type="slidenum">
              <a:rPr lang="fr-FR" smtClean="0"/>
              <a:pPr>
                <a:defRPr/>
              </a:pPr>
              <a:t>‹N°›</a:t>
            </a:fld>
            <a:endParaRPr lang="fr-FR"/>
          </a:p>
        </p:txBody>
      </p:sp>
    </p:spTree>
    <p:extLst>
      <p:ext uri="{BB962C8B-B14F-4D97-AF65-F5344CB8AC3E}">
        <p14:creationId xmlns:p14="http://schemas.microsoft.com/office/powerpoint/2010/main" val="29757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1378912-FB84-472E-AB3C-A74E28B0C168}" type="slidenum">
              <a:rPr lang="fr-FR" smtClean="0"/>
              <a:pPr>
                <a:defRPr/>
              </a:pPr>
              <a:t>‹N°›</a:t>
            </a:fld>
            <a:endParaRPr lang="fr-FR"/>
          </a:p>
        </p:txBody>
      </p:sp>
    </p:spTree>
    <p:extLst>
      <p:ext uri="{BB962C8B-B14F-4D97-AF65-F5344CB8AC3E}">
        <p14:creationId xmlns:p14="http://schemas.microsoft.com/office/powerpoint/2010/main" val="267122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r>
              <a:rPr lang="fr-FR"/>
              <a:t>DATE</a:t>
            </a: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299CE2C8-29A3-4A87-82C6-E7BE1EDB9CD0}" type="slidenum">
              <a:rPr lang="fr-FR" smtClean="0"/>
              <a:pPr>
                <a:defRPr/>
              </a:pPr>
              <a:t>‹N°›</a:t>
            </a:fld>
            <a:endParaRPr lang="fr-FR"/>
          </a:p>
        </p:txBody>
      </p:sp>
    </p:spTree>
    <p:extLst>
      <p:ext uri="{BB962C8B-B14F-4D97-AF65-F5344CB8AC3E}">
        <p14:creationId xmlns:p14="http://schemas.microsoft.com/office/powerpoint/2010/main" val="112297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3552" y="365127"/>
            <a:ext cx="9291836"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r>
              <a:rPr lang="fr-FR"/>
              <a:t>DATE</a:t>
            </a: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8F6F275E-FD40-4B4C-BCD0-ABD0ADF389A1}" type="slidenum">
              <a:rPr lang="fr-FR" smtClean="0"/>
              <a:pPr>
                <a:defRPr/>
              </a:pPr>
              <a:t>‹N°›</a:t>
            </a:fld>
            <a:endParaRPr lang="fr-FR"/>
          </a:p>
        </p:txBody>
      </p:sp>
    </p:spTree>
    <p:extLst>
      <p:ext uri="{BB962C8B-B14F-4D97-AF65-F5344CB8AC3E}">
        <p14:creationId xmlns:p14="http://schemas.microsoft.com/office/powerpoint/2010/main" val="244617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r>
              <a:rPr lang="fr-FR"/>
              <a:t>DATE</a:t>
            </a: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7F461178-07BA-45FA-A4F7-D1D996E9DF9C}" type="slidenum">
              <a:rPr lang="fr-FR" smtClean="0"/>
              <a:pPr>
                <a:defRPr/>
              </a:pPr>
              <a:t>‹N°›</a:t>
            </a:fld>
            <a:endParaRPr lang="fr-FR"/>
          </a:p>
        </p:txBody>
      </p:sp>
    </p:spTree>
    <p:extLst>
      <p:ext uri="{BB962C8B-B14F-4D97-AF65-F5344CB8AC3E}">
        <p14:creationId xmlns:p14="http://schemas.microsoft.com/office/powerpoint/2010/main" val="137386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a:t>DATE</a:t>
            </a: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B1D294D-8E91-4529-A408-ADB5D2EFD6B6}" type="slidenum">
              <a:rPr lang="fr-FR" smtClean="0"/>
              <a:pPr>
                <a:defRPr/>
              </a:pPr>
              <a:t>‹N°›</a:t>
            </a:fld>
            <a:endParaRPr lang="fr-FR"/>
          </a:p>
        </p:txBody>
      </p:sp>
    </p:spTree>
    <p:extLst>
      <p:ext uri="{BB962C8B-B14F-4D97-AF65-F5344CB8AC3E}">
        <p14:creationId xmlns:p14="http://schemas.microsoft.com/office/powerpoint/2010/main" val="117296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r>
              <a:rPr lang="fr-FR"/>
              <a:t>DATE</a:t>
            </a: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B9F465-3568-44BE-AD7A-4559B068470A}" type="slidenum">
              <a:rPr lang="fr-FR" smtClean="0"/>
              <a:pPr>
                <a:defRPr/>
              </a:pPr>
              <a:t>‹N°›</a:t>
            </a:fld>
            <a:endParaRPr lang="fr-FR"/>
          </a:p>
        </p:txBody>
      </p:sp>
    </p:spTree>
    <p:extLst>
      <p:ext uri="{BB962C8B-B14F-4D97-AF65-F5344CB8AC3E}">
        <p14:creationId xmlns:p14="http://schemas.microsoft.com/office/powerpoint/2010/main" val="418078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r>
              <a:rPr lang="fr-FR"/>
              <a:t>DATE</a:t>
            </a: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69DF666-E68E-4D77-A3BE-399C5CB4D33D}" type="slidenum">
              <a:rPr lang="fr-FR" smtClean="0"/>
              <a:pPr>
                <a:defRPr/>
              </a:pPr>
              <a:t>‹N°›</a:t>
            </a:fld>
            <a:endParaRPr lang="fr-FR"/>
          </a:p>
        </p:txBody>
      </p:sp>
    </p:spTree>
    <p:extLst>
      <p:ext uri="{BB962C8B-B14F-4D97-AF65-F5344CB8AC3E}">
        <p14:creationId xmlns:p14="http://schemas.microsoft.com/office/powerpoint/2010/main" val="186959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7">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1544" y="365127"/>
            <a:ext cx="9362256"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a:t>DATE</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378912-FB84-472E-AB3C-A74E28B0C168}" type="slidenum">
              <a:rPr lang="fr-FR" smtClean="0"/>
              <a:pPr>
                <a:defRPr/>
              </a:pPr>
              <a:t>‹N°›</a:t>
            </a:fld>
            <a:endParaRPr lang="fr-FR"/>
          </a:p>
        </p:txBody>
      </p:sp>
    </p:spTree>
    <p:extLst>
      <p:ext uri="{BB962C8B-B14F-4D97-AF65-F5344CB8AC3E}">
        <p14:creationId xmlns:p14="http://schemas.microsoft.com/office/powerpoint/2010/main" val="4997368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652" r:id="rId14"/>
    <p:sldLayoutId id="2147483656"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39485" y="198438"/>
            <a:ext cx="89429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334434" y="1600201"/>
            <a:ext cx="115231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Rectangle 4"/>
          <p:cNvSpPr>
            <a:spLocks noGrp="1" noChangeArrowheads="1"/>
          </p:cNvSpPr>
          <p:nvPr>
            <p:ph type="dt" sz="half" idx="2"/>
          </p:nvPr>
        </p:nvSpPr>
        <p:spPr bwMode="auto">
          <a:xfrm>
            <a:off x="239184" y="6454775"/>
            <a:ext cx="28448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029" name="Rectangle 5"/>
          <p:cNvSpPr>
            <a:spLocks noGrp="1" noChangeArrowheads="1"/>
          </p:cNvSpPr>
          <p:nvPr>
            <p:ph type="ftr" sz="quarter" idx="3"/>
          </p:nvPr>
        </p:nvSpPr>
        <p:spPr bwMode="auto">
          <a:xfrm>
            <a:off x="4165600" y="6454775"/>
            <a:ext cx="38608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030" name="Rectangle 6"/>
          <p:cNvSpPr>
            <a:spLocks noGrp="1" noChangeArrowheads="1"/>
          </p:cNvSpPr>
          <p:nvPr>
            <p:ph type="sldNum" sz="quarter" idx="4"/>
          </p:nvPr>
        </p:nvSpPr>
        <p:spPr bwMode="auto">
          <a:xfrm>
            <a:off x="9108017" y="6454775"/>
            <a:ext cx="28448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7715EF8-DFA1-4A18-B424-54A40A903176}" type="slidenum">
              <a:rPr lang="fr-FR"/>
              <a:pPr>
                <a:defRPr/>
              </a:pPr>
              <a:t>‹N°›</a:t>
            </a:fld>
            <a:endParaRPr lang="fr-F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3" y="260351"/>
            <a:ext cx="1727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1" fontAlgn="base" hangingPunct="1">
        <a:spcBef>
          <a:spcPct val="0"/>
        </a:spcBef>
        <a:spcAft>
          <a:spcPct val="0"/>
        </a:spcAft>
        <a:defRPr sz="4000" kern="1200">
          <a:solidFill>
            <a:srgbClr val="59A4D3"/>
          </a:solidFill>
          <a:latin typeface="+mj-lt"/>
          <a:ea typeface="+mj-ea"/>
          <a:cs typeface="+mj-cs"/>
        </a:defRPr>
      </a:lvl1pPr>
      <a:lvl2pPr algn="ctr" rtl="0" eaLnBrk="1" fontAlgn="base" hangingPunct="1">
        <a:spcBef>
          <a:spcPct val="0"/>
        </a:spcBef>
        <a:spcAft>
          <a:spcPct val="0"/>
        </a:spcAft>
        <a:defRPr sz="4000">
          <a:solidFill>
            <a:srgbClr val="59A4D3"/>
          </a:solidFill>
          <a:latin typeface="Helvetica" panose="020B0604020202020204" pitchFamily="34" charset="0"/>
        </a:defRPr>
      </a:lvl2pPr>
      <a:lvl3pPr algn="ctr" rtl="0" eaLnBrk="1" fontAlgn="base" hangingPunct="1">
        <a:spcBef>
          <a:spcPct val="0"/>
        </a:spcBef>
        <a:spcAft>
          <a:spcPct val="0"/>
        </a:spcAft>
        <a:defRPr sz="4000">
          <a:solidFill>
            <a:srgbClr val="59A4D3"/>
          </a:solidFill>
          <a:latin typeface="Helvetica" panose="020B0604020202020204" pitchFamily="34" charset="0"/>
        </a:defRPr>
      </a:lvl3pPr>
      <a:lvl4pPr algn="ctr" rtl="0" eaLnBrk="1" fontAlgn="base" hangingPunct="1">
        <a:spcBef>
          <a:spcPct val="0"/>
        </a:spcBef>
        <a:spcAft>
          <a:spcPct val="0"/>
        </a:spcAft>
        <a:defRPr sz="4000">
          <a:solidFill>
            <a:srgbClr val="59A4D3"/>
          </a:solidFill>
          <a:latin typeface="Helvetica" panose="020B0604020202020204" pitchFamily="34" charset="0"/>
        </a:defRPr>
      </a:lvl4pPr>
      <a:lvl5pPr algn="ctr" rtl="0" eaLnBrk="1" fontAlgn="base" hangingPunct="1">
        <a:spcBef>
          <a:spcPct val="0"/>
        </a:spcBef>
        <a:spcAft>
          <a:spcPct val="0"/>
        </a:spcAft>
        <a:defRPr sz="4000">
          <a:solidFill>
            <a:srgbClr val="59A4D3"/>
          </a:solidFill>
          <a:latin typeface="Helvetica" panose="020B0604020202020204" pitchFamily="34" charset="0"/>
        </a:defRPr>
      </a:lvl5pPr>
      <a:lvl6pPr marL="457200" algn="ctr" rtl="0" eaLnBrk="1" fontAlgn="base" hangingPunct="1">
        <a:spcBef>
          <a:spcPct val="0"/>
        </a:spcBef>
        <a:spcAft>
          <a:spcPct val="0"/>
        </a:spcAft>
        <a:defRPr sz="4000">
          <a:solidFill>
            <a:srgbClr val="59A4D3"/>
          </a:solidFill>
          <a:latin typeface="Helvetica" panose="020B0604020202020204" pitchFamily="34" charset="0"/>
        </a:defRPr>
      </a:lvl6pPr>
      <a:lvl7pPr marL="914400" algn="ctr" rtl="0" eaLnBrk="1" fontAlgn="base" hangingPunct="1">
        <a:spcBef>
          <a:spcPct val="0"/>
        </a:spcBef>
        <a:spcAft>
          <a:spcPct val="0"/>
        </a:spcAft>
        <a:defRPr sz="4000">
          <a:solidFill>
            <a:srgbClr val="59A4D3"/>
          </a:solidFill>
          <a:latin typeface="Helvetica" panose="020B0604020202020204" pitchFamily="34" charset="0"/>
        </a:defRPr>
      </a:lvl7pPr>
      <a:lvl8pPr marL="1371600" algn="ctr" rtl="0" eaLnBrk="1" fontAlgn="base" hangingPunct="1">
        <a:spcBef>
          <a:spcPct val="0"/>
        </a:spcBef>
        <a:spcAft>
          <a:spcPct val="0"/>
        </a:spcAft>
        <a:defRPr sz="4000">
          <a:solidFill>
            <a:srgbClr val="59A4D3"/>
          </a:solidFill>
          <a:latin typeface="Helvetica" panose="020B0604020202020204" pitchFamily="34" charset="0"/>
        </a:defRPr>
      </a:lvl8pPr>
      <a:lvl9pPr marL="1828800" algn="ctr" rtl="0" eaLnBrk="1" fontAlgn="base" hangingPunct="1">
        <a:spcBef>
          <a:spcPct val="0"/>
        </a:spcBef>
        <a:spcAft>
          <a:spcPct val="0"/>
        </a:spcAft>
        <a:defRPr sz="4000">
          <a:solidFill>
            <a:srgbClr val="59A4D3"/>
          </a:solidFill>
          <a:latin typeface="Helvetica"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dg33.fr/"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cdg33.fr/"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263352" y="6356352"/>
            <a:ext cx="2743200" cy="365125"/>
          </a:xfrm>
        </p:spPr>
        <p:txBody>
          <a:bodyPr/>
          <a:lstStyle/>
          <a:p>
            <a:pPr>
              <a:defRPr/>
            </a:pPr>
            <a:r>
              <a:rPr lang="fr-FR" dirty="0"/>
              <a:t>DECEMBRE 2021</a:t>
            </a:r>
          </a:p>
        </p:txBody>
      </p:sp>
      <p:sp>
        <p:nvSpPr>
          <p:cNvPr id="3" name="Espace réservé du numéro de diapositive 2"/>
          <p:cNvSpPr>
            <a:spLocks noGrp="1"/>
          </p:cNvSpPr>
          <p:nvPr>
            <p:ph type="sldNum" sz="quarter" idx="12"/>
          </p:nvPr>
        </p:nvSpPr>
        <p:spPr/>
        <p:txBody>
          <a:bodyPr/>
          <a:lstStyle/>
          <a:p>
            <a:pPr>
              <a:defRPr/>
            </a:pPr>
            <a:fld id="{150AB832-2388-43DA-B50D-0D44087A1438}"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1739615" y="1742143"/>
            <a:ext cx="9433048" cy="4161120"/>
          </a:xfrm>
          <a:prstGeom prst="rect">
            <a:avLst/>
          </a:prstGeom>
        </p:spPr>
      </p:pic>
      <p:sp>
        <p:nvSpPr>
          <p:cNvPr id="2" name="Titre 1"/>
          <p:cNvSpPr>
            <a:spLocks noGrp="1"/>
          </p:cNvSpPr>
          <p:nvPr>
            <p:ph type="title"/>
          </p:nvPr>
        </p:nvSpPr>
        <p:spPr>
          <a:xfrm>
            <a:off x="1991544" y="187674"/>
            <a:ext cx="9721080" cy="1325563"/>
          </a:xfrm>
        </p:spPr>
        <p:txBody>
          <a:bodyPr>
            <a:noAutofit/>
          </a:bodyPr>
          <a:lstStyle/>
          <a:p>
            <a:pPr algn="ctr"/>
            <a:r>
              <a:rPr lang="fr-FR" sz="5400" b="1" dirty="0">
                <a:solidFill>
                  <a:srgbClr val="59A4D3"/>
                </a:solidFill>
              </a:rPr>
              <a:t>Comment sélectionner un agent ?</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10</a:t>
            </a:fld>
            <a:endParaRPr lang="fr-FR"/>
          </a:p>
        </p:txBody>
      </p:sp>
      <p:sp>
        <p:nvSpPr>
          <p:cNvPr id="10" name="ZoneTexte 9"/>
          <p:cNvSpPr txBox="1"/>
          <p:nvPr/>
        </p:nvSpPr>
        <p:spPr>
          <a:xfrm>
            <a:off x="4367808" y="3356992"/>
            <a:ext cx="2450079" cy="2339102"/>
          </a:xfrm>
          <a:prstGeom prst="rect">
            <a:avLst/>
          </a:prstGeom>
          <a:noFill/>
          <a:ln>
            <a:noFill/>
          </a:ln>
        </p:spPr>
        <p:txBody>
          <a:bodyPr wrap="square" rtlCol="0">
            <a:spAutoFit/>
          </a:bodyPr>
          <a:lstStyle/>
          <a:p>
            <a:r>
              <a:rPr lang="fr-FR" sz="1400" dirty="0">
                <a:latin typeface="+mn-lt"/>
                <a:cs typeface="Arial" panose="020B0604020202020204" pitchFamily="34" charset="0"/>
              </a:rPr>
              <a:t>Par le nom</a:t>
            </a:r>
          </a:p>
          <a:p>
            <a:endParaRPr lang="fr-FR" sz="1100" dirty="0">
              <a:latin typeface="+mn-lt"/>
              <a:cs typeface="Arial" panose="020B0604020202020204" pitchFamily="34" charset="0"/>
            </a:endParaRPr>
          </a:p>
          <a:p>
            <a:endParaRPr lang="fr-FR" sz="1100" dirty="0">
              <a:latin typeface="+mn-lt"/>
              <a:cs typeface="Arial" panose="020B0604020202020204" pitchFamily="34" charset="0"/>
            </a:endParaRPr>
          </a:p>
          <a:p>
            <a:endParaRPr lang="fr-FR" sz="1100" dirty="0">
              <a:latin typeface="+mn-lt"/>
              <a:cs typeface="Arial" panose="020B0604020202020204" pitchFamily="34" charset="0"/>
            </a:endParaRPr>
          </a:p>
          <a:p>
            <a:endParaRPr lang="fr-FR" sz="1400" dirty="0">
              <a:latin typeface="+mn-lt"/>
              <a:cs typeface="Arial" panose="020B0604020202020204" pitchFamily="34" charset="0"/>
            </a:endParaRPr>
          </a:p>
          <a:p>
            <a:r>
              <a:rPr lang="fr-FR" sz="1400" dirty="0">
                <a:latin typeface="+mn-lt"/>
                <a:cs typeface="Arial" panose="020B0604020202020204" pitchFamily="34" charset="0"/>
              </a:rPr>
              <a:t>Par la date de naissance</a:t>
            </a:r>
          </a:p>
          <a:p>
            <a:pPr>
              <a:spcBef>
                <a:spcPts val="600"/>
              </a:spcBef>
            </a:pPr>
            <a:r>
              <a:rPr lang="fr-FR" sz="1400" dirty="0">
                <a:latin typeface="+mn-lt"/>
                <a:cs typeface="Arial" panose="020B0604020202020204" pitchFamily="34" charset="0"/>
              </a:rPr>
              <a:t>Par le matricule</a:t>
            </a:r>
          </a:p>
          <a:p>
            <a:pPr>
              <a:spcBef>
                <a:spcPts val="600"/>
              </a:spcBef>
            </a:pPr>
            <a:r>
              <a:rPr lang="fr-FR" sz="1400" dirty="0">
                <a:latin typeface="+mn-lt"/>
                <a:cs typeface="Arial" panose="020B0604020202020204" pitchFamily="34" charset="0"/>
              </a:rPr>
              <a:t>Choisir une collectivité dans le menu déroulant, si plusieurs établissements associés</a:t>
            </a:r>
          </a:p>
        </p:txBody>
      </p:sp>
      <p:sp>
        <p:nvSpPr>
          <p:cNvPr id="14" name="Rectangle 13"/>
          <p:cNvSpPr/>
          <p:nvPr/>
        </p:nvSpPr>
        <p:spPr>
          <a:xfrm>
            <a:off x="8400256" y="5123287"/>
            <a:ext cx="2592288" cy="213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672064" y="6051145"/>
            <a:ext cx="4248472" cy="523220"/>
          </a:xfrm>
          <a:prstGeom prst="rect">
            <a:avLst/>
          </a:prstGeom>
          <a:noFill/>
          <a:ln w="28575">
            <a:solidFill>
              <a:srgbClr val="00539F"/>
            </a:solidFill>
          </a:ln>
        </p:spPr>
        <p:txBody>
          <a:bodyPr wrap="square" rtlCol="0">
            <a:spAutoFit/>
          </a:bodyPr>
          <a:lstStyle/>
          <a:p>
            <a:pPr algn="just"/>
            <a:r>
              <a:rPr lang="fr-FR" sz="1400" dirty="0"/>
              <a:t>Entrer un ou plusieurs critères de sélection puis cliquer sur "rechercher"</a:t>
            </a:r>
          </a:p>
        </p:txBody>
      </p:sp>
      <p:cxnSp>
        <p:nvCxnSpPr>
          <p:cNvPr id="16" name="Connecteur droit avec flèche 15"/>
          <p:cNvCxnSpPr/>
          <p:nvPr/>
        </p:nvCxnSpPr>
        <p:spPr>
          <a:xfrm flipV="1">
            <a:off x="6609591" y="3499853"/>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6609591" y="4459461"/>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6609591" y="4740872"/>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6609591" y="5228088"/>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8904312" y="5744062"/>
            <a:ext cx="0" cy="307083"/>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04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47728" y="3054458"/>
            <a:ext cx="3971615" cy="3388697"/>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11</a:t>
            </a:fld>
            <a:endParaRPr lang="fr-FR"/>
          </a:p>
        </p:txBody>
      </p:sp>
      <p:pic>
        <p:nvPicPr>
          <p:cNvPr id="6" name="Image 5"/>
          <p:cNvPicPr>
            <a:picLocks noChangeAspect="1"/>
          </p:cNvPicPr>
          <p:nvPr/>
        </p:nvPicPr>
        <p:blipFill>
          <a:blip r:embed="rId3"/>
          <a:stretch>
            <a:fillRect/>
          </a:stretch>
        </p:blipFill>
        <p:spPr>
          <a:xfrm>
            <a:off x="5771964" y="4969264"/>
            <a:ext cx="2448272" cy="1538195"/>
          </a:xfrm>
          <a:prstGeom prst="rect">
            <a:avLst/>
          </a:prstGeom>
        </p:spPr>
      </p:pic>
      <p:pic>
        <p:nvPicPr>
          <p:cNvPr id="10" name="Image 9"/>
          <p:cNvPicPr>
            <a:picLocks noChangeAspect="1"/>
          </p:cNvPicPr>
          <p:nvPr/>
        </p:nvPicPr>
        <p:blipFill>
          <a:blip r:embed="rId3"/>
          <a:stretch>
            <a:fillRect/>
          </a:stretch>
        </p:blipFill>
        <p:spPr>
          <a:xfrm>
            <a:off x="8520269" y="1350106"/>
            <a:ext cx="2160240" cy="1261981"/>
          </a:xfrm>
          <a:prstGeom prst="rect">
            <a:avLst/>
          </a:prstGeom>
        </p:spPr>
      </p:pic>
      <p:sp>
        <p:nvSpPr>
          <p:cNvPr id="15" name="Rectangle 14"/>
          <p:cNvSpPr/>
          <p:nvPr/>
        </p:nvSpPr>
        <p:spPr>
          <a:xfrm>
            <a:off x="1090836" y="1663933"/>
            <a:ext cx="10442376" cy="1477328"/>
          </a:xfrm>
          <a:prstGeom prst="rect">
            <a:avLst/>
          </a:prstGeom>
        </p:spPr>
        <p:txBody>
          <a:bodyPr wrap="square">
            <a:spAutoFit/>
          </a:bodyPr>
          <a:lstStyle/>
          <a:p>
            <a:pPr algn="just"/>
            <a:r>
              <a:rPr lang="fr-FR" dirty="0"/>
              <a:t>Si la sélection précédente a été faite uniquement sur une collectivité donnée (</a:t>
            </a:r>
            <a:r>
              <a:rPr lang="fr-FR" i="1" dirty="0"/>
              <a:t>sans aucun autre critère : nom, matricule </a:t>
            </a:r>
            <a:r>
              <a:rPr lang="fr-FR" i="1" dirty="0" err="1"/>
              <a:t>etc</a:t>
            </a:r>
            <a:r>
              <a:rPr lang="fr-FR" i="1" dirty="0"/>
              <a:t> </a:t>
            </a:r>
            <a:r>
              <a:rPr lang="fr-FR" dirty="0"/>
              <a:t>…), la liste de tous les agents rattachés apparaît.</a:t>
            </a:r>
          </a:p>
          <a:p>
            <a:pPr algn="just"/>
            <a:endParaRPr lang="fr-FR" dirty="0"/>
          </a:p>
          <a:p>
            <a:pPr algn="just"/>
            <a:r>
              <a:rPr lang="fr-FR" dirty="0"/>
              <a:t>Pour accéder au dossier d’un agent en particulier, cliquez sur son nom.</a:t>
            </a:r>
          </a:p>
          <a:p>
            <a:pPr algn="just"/>
            <a:endParaRPr lang="fr-FR" dirty="0"/>
          </a:p>
        </p:txBody>
      </p:sp>
      <p:sp>
        <p:nvSpPr>
          <p:cNvPr id="25" name="Rectangle 24"/>
          <p:cNvSpPr/>
          <p:nvPr/>
        </p:nvSpPr>
        <p:spPr>
          <a:xfrm>
            <a:off x="2423592" y="476672"/>
            <a:ext cx="9145016" cy="923330"/>
          </a:xfrm>
          <a:prstGeom prst="rect">
            <a:avLst/>
          </a:prstGeom>
        </p:spPr>
        <p:txBody>
          <a:bodyPr wrap="square">
            <a:spAutoFit/>
          </a:bodyPr>
          <a:lstStyle/>
          <a:p>
            <a:pPr algn="ctr"/>
            <a:r>
              <a:rPr lang="fr-FR" sz="5400" b="1" dirty="0">
                <a:solidFill>
                  <a:srgbClr val="59A4D3"/>
                </a:solidFill>
                <a:latin typeface="+mj-lt"/>
                <a:ea typeface="+mj-ea"/>
                <a:cs typeface="+mj-cs"/>
              </a:rPr>
              <a:t>Liste des agents de la collectivité</a:t>
            </a:r>
          </a:p>
        </p:txBody>
      </p:sp>
      <p:cxnSp>
        <p:nvCxnSpPr>
          <p:cNvPr id="11" name="Connecteur droit avec flèche 10"/>
          <p:cNvCxnSpPr/>
          <p:nvPr/>
        </p:nvCxnSpPr>
        <p:spPr>
          <a:xfrm flipH="1">
            <a:off x="6384032" y="2877830"/>
            <a:ext cx="1581336" cy="244408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47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18781" y="1504709"/>
            <a:ext cx="4148421" cy="4851643"/>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12</a:t>
            </a:fld>
            <a:endParaRPr lang="fr-FR"/>
          </a:p>
        </p:txBody>
      </p:sp>
      <p:sp>
        <p:nvSpPr>
          <p:cNvPr id="5" name="Rectangle 4"/>
          <p:cNvSpPr/>
          <p:nvPr/>
        </p:nvSpPr>
        <p:spPr>
          <a:xfrm>
            <a:off x="3359696" y="260648"/>
            <a:ext cx="7632848" cy="923330"/>
          </a:xfrm>
          <a:prstGeom prst="rect">
            <a:avLst/>
          </a:prstGeom>
        </p:spPr>
        <p:txBody>
          <a:bodyPr wrap="square">
            <a:spAutoFit/>
          </a:bodyPr>
          <a:lstStyle/>
          <a:p>
            <a:pPr algn="ctr"/>
            <a:r>
              <a:rPr lang="fr-FR" sz="5400" b="1" dirty="0">
                <a:solidFill>
                  <a:srgbClr val="59A4D3"/>
                </a:solidFill>
                <a:latin typeface="+mj-lt"/>
                <a:ea typeface="+mj-ea"/>
                <a:cs typeface="+mj-cs"/>
              </a:rPr>
              <a:t>Les fiches individuelles</a:t>
            </a:r>
          </a:p>
        </p:txBody>
      </p:sp>
      <p:sp>
        <p:nvSpPr>
          <p:cNvPr id="6" name="ZoneTexte 5"/>
          <p:cNvSpPr txBox="1"/>
          <p:nvPr/>
        </p:nvSpPr>
        <p:spPr>
          <a:xfrm>
            <a:off x="4151784" y="3439460"/>
            <a:ext cx="1576915" cy="524027"/>
          </a:xfrm>
          <a:prstGeom prst="rect">
            <a:avLst/>
          </a:prstGeom>
          <a:solidFill>
            <a:schemeClr val="bg1"/>
          </a:solidFill>
        </p:spPr>
        <p:txBody>
          <a:bodyPr wrap="square" rtlCol="0">
            <a:spAutoFit/>
          </a:bodyPr>
          <a:lstStyle/>
          <a:p>
            <a:endParaRPr lang="fr-FR" dirty="0"/>
          </a:p>
        </p:txBody>
      </p:sp>
      <p:sp>
        <p:nvSpPr>
          <p:cNvPr id="7" name="ZoneTexte 6"/>
          <p:cNvSpPr txBox="1"/>
          <p:nvPr/>
        </p:nvSpPr>
        <p:spPr>
          <a:xfrm>
            <a:off x="3740313" y="4310352"/>
            <a:ext cx="1923639" cy="369332"/>
          </a:xfrm>
          <a:prstGeom prst="rect">
            <a:avLst/>
          </a:prstGeom>
          <a:solidFill>
            <a:schemeClr val="bg1"/>
          </a:solidFill>
        </p:spPr>
        <p:txBody>
          <a:bodyPr wrap="square" rtlCol="0">
            <a:spAutoFit/>
          </a:bodyPr>
          <a:lstStyle/>
          <a:p>
            <a:r>
              <a:rPr lang="fr-FR" dirty="0"/>
              <a:t> </a:t>
            </a:r>
          </a:p>
        </p:txBody>
      </p:sp>
      <p:sp>
        <p:nvSpPr>
          <p:cNvPr id="8" name="Rectangle 7"/>
          <p:cNvSpPr/>
          <p:nvPr/>
        </p:nvSpPr>
        <p:spPr>
          <a:xfrm>
            <a:off x="4201831" y="5157191"/>
            <a:ext cx="1000601" cy="1440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ZoneTexte 8"/>
          <p:cNvSpPr txBox="1"/>
          <p:nvPr/>
        </p:nvSpPr>
        <p:spPr>
          <a:xfrm>
            <a:off x="6600305" y="4933664"/>
            <a:ext cx="2312762" cy="447055"/>
          </a:xfrm>
          <a:prstGeom prst="rect">
            <a:avLst/>
          </a:prstGeom>
          <a:solidFill>
            <a:schemeClr val="bg1"/>
          </a:solidFill>
        </p:spPr>
        <p:txBody>
          <a:bodyPr wrap="square" rtlCol="0">
            <a:spAutoFit/>
          </a:bodyPr>
          <a:lstStyle/>
          <a:p>
            <a:endParaRPr lang="fr-FR" dirty="0"/>
          </a:p>
        </p:txBody>
      </p:sp>
      <p:sp>
        <p:nvSpPr>
          <p:cNvPr id="10" name="ZoneTexte 9"/>
          <p:cNvSpPr txBox="1"/>
          <p:nvPr/>
        </p:nvSpPr>
        <p:spPr>
          <a:xfrm>
            <a:off x="6816080" y="2750658"/>
            <a:ext cx="3312368" cy="523220"/>
          </a:xfrm>
          <a:prstGeom prst="rect">
            <a:avLst/>
          </a:prstGeom>
          <a:noFill/>
          <a:ln w="28575">
            <a:solidFill>
              <a:srgbClr val="00539F"/>
            </a:solidFill>
          </a:ln>
        </p:spPr>
        <p:txBody>
          <a:bodyPr wrap="square" rtlCol="0">
            <a:spAutoFit/>
          </a:bodyPr>
          <a:lstStyle/>
          <a:p>
            <a:pPr algn="just"/>
            <a:r>
              <a:rPr lang="fr-FR" sz="1400" dirty="0"/>
              <a:t>Pour effectuer une nouvelle recherche cliquer ici</a:t>
            </a:r>
          </a:p>
        </p:txBody>
      </p:sp>
      <p:sp>
        <p:nvSpPr>
          <p:cNvPr id="12" name="ZoneTexte 11"/>
          <p:cNvSpPr txBox="1"/>
          <p:nvPr/>
        </p:nvSpPr>
        <p:spPr>
          <a:xfrm>
            <a:off x="6816080" y="4834379"/>
            <a:ext cx="3978144" cy="954107"/>
          </a:xfrm>
          <a:prstGeom prst="rect">
            <a:avLst/>
          </a:prstGeom>
          <a:noFill/>
          <a:ln w="28575">
            <a:solidFill>
              <a:srgbClr val="00539F"/>
            </a:solidFill>
          </a:ln>
        </p:spPr>
        <p:txBody>
          <a:bodyPr wrap="square" rtlCol="0">
            <a:spAutoFit/>
          </a:bodyPr>
          <a:lstStyle/>
          <a:p>
            <a:pPr algn="just"/>
            <a:r>
              <a:rPr lang="fr-FR" sz="1400" dirty="0"/>
              <a:t>La notion "sans enfant" peut être portée car cette information n’est pas renseignée dans les fiches individuelles, il convient de ne pas en tenir compte</a:t>
            </a:r>
            <a:r>
              <a:rPr lang="fr-FR" sz="1200" dirty="0"/>
              <a:t>.</a:t>
            </a:r>
          </a:p>
        </p:txBody>
      </p:sp>
      <p:sp>
        <p:nvSpPr>
          <p:cNvPr id="14" name="ZoneTexte 13"/>
          <p:cNvSpPr txBox="1"/>
          <p:nvPr/>
        </p:nvSpPr>
        <p:spPr>
          <a:xfrm>
            <a:off x="600237" y="5358208"/>
            <a:ext cx="2185686" cy="892552"/>
          </a:xfrm>
          <a:prstGeom prst="rect">
            <a:avLst/>
          </a:prstGeom>
          <a:noFill/>
          <a:ln w="28575">
            <a:solidFill>
              <a:srgbClr val="00539F"/>
            </a:solidFill>
          </a:ln>
        </p:spPr>
        <p:txBody>
          <a:bodyPr wrap="square" rtlCol="0">
            <a:spAutoFit/>
          </a:bodyPr>
          <a:lstStyle/>
          <a:p>
            <a:pPr algn="just"/>
            <a:r>
              <a:rPr lang="fr-FR" sz="1300" dirty="0"/>
              <a:t>Dernière situation connue par le Service Suivi des carrières informatisées et Projets d’actes</a:t>
            </a:r>
          </a:p>
        </p:txBody>
      </p:sp>
      <p:cxnSp>
        <p:nvCxnSpPr>
          <p:cNvPr id="16" name="Connecteur droit avec flèche 15"/>
          <p:cNvCxnSpPr/>
          <p:nvPr/>
        </p:nvCxnSpPr>
        <p:spPr>
          <a:xfrm flipH="1">
            <a:off x="5375921" y="2981489"/>
            <a:ext cx="1420916" cy="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5375921" y="5152868"/>
            <a:ext cx="1429465"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783632" y="6021288"/>
            <a:ext cx="86409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5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99456" y="1700808"/>
            <a:ext cx="9002068" cy="4542259"/>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13</a:t>
            </a:fld>
            <a:endParaRPr lang="fr-FR"/>
          </a:p>
        </p:txBody>
      </p:sp>
      <p:sp>
        <p:nvSpPr>
          <p:cNvPr id="4" name="Rectangle 3"/>
          <p:cNvSpPr/>
          <p:nvPr/>
        </p:nvSpPr>
        <p:spPr>
          <a:xfrm>
            <a:off x="3935270" y="620688"/>
            <a:ext cx="4079130" cy="923330"/>
          </a:xfrm>
          <a:prstGeom prst="rect">
            <a:avLst/>
          </a:prstGeom>
        </p:spPr>
        <p:txBody>
          <a:bodyPr wrap="none">
            <a:spAutoFit/>
          </a:bodyPr>
          <a:lstStyle/>
          <a:p>
            <a:pPr algn="ctr"/>
            <a:r>
              <a:rPr lang="fr-FR" sz="5400" b="1" dirty="0">
                <a:solidFill>
                  <a:srgbClr val="59A4D3"/>
                </a:solidFill>
                <a:latin typeface="+mj-lt"/>
                <a:ea typeface="+mj-ea"/>
                <a:cs typeface="+mj-cs"/>
              </a:rPr>
              <a:t>Les états-civils</a:t>
            </a:r>
          </a:p>
        </p:txBody>
      </p:sp>
      <p:sp>
        <p:nvSpPr>
          <p:cNvPr id="6" name="ZoneTexte 5"/>
          <p:cNvSpPr txBox="1"/>
          <p:nvPr/>
        </p:nvSpPr>
        <p:spPr>
          <a:xfrm>
            <a:off x="3215680" y="3361757"/>
            <a:ext cx="1728192" cy="369332"/>
          </a:xfrm>
          <a:prstGeom prst="rect">
            <a:avLst/>
          </a:prstGeom>
          <a:solidFill>
            <a:schemeClr val="bg1"/>
          </a:solidFill>
        </p:spPr>
        <p:txBody>
          <a:bodyPr wrap="square" rtlCol="0">
            <a:spAutoFit/>
          </a:bodyPr>
          <a:lstStyle/>
          <a:p>
            <a:endParaRPr lang="fr-FR" dirty="0"/>
          </a:p>
        </p:txBody>
      </p:sp>
      <p:sp>
        <p:nvSpPr>
          <p:cNvPr id="9" name="Rectangle 8"/>
          <p:cNvSpPr/>
          <p:nvPr/>
        </p:nvSpPr>
        <p:spPr>
          <a:xfrm>
            <a:off x="6960096" y="4365104"/>
            <a:ext cx="57606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H="1">
            <a:off x="4768172" y="2996952"/>
            <a:ext cx="1152128" cy="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920300" y="2673786"/>
            <a:ext cx="4655700" cy="646331"/>
          </a:xfrm>
          <a:prstGeom prst="rect">
            <a:avLst/>
          </a:prstGeom>
          <a:noFill/>
          <a:ln w="28575">
            <a:solidFill>
              <a:schemeClr val="accent5">
                <a:lumMod val="75000"/>
              </a:schemeClr>
            </a:solidFill>
          </a:ln>
        </p:spPr>
        <p:txBody>
          <a:bodyPr wrap="square" rtlCol="0">
            <a:spAutoFit/>
          </a:bodyPr>
          <a:lstStyle/>
          <a:p>
            <a:pPr algn="just"/>
            <a:r>
              <a:rPr lang="fr-FR" sz="1200" dirty="0"/>
              <a:t>Pour revenir à la liste globale des agents cliquer sur "Agents".</a:t>
            </a:r>
          </a:p>
          <a:p>
            <a:pPr algn="just"/>
            <a:r>
              <a:rPr lang="fr-FR" sz="1200" dirty="0"/>
              <a:t>Pour passer à l’agent suivant ou précédent, cliquer sur les flèches.</a:t>
            </a:r>
          </a:p>
        </p:txBody>
      </p:sp>
    </p:spTree>
    <p:extLst>
      <p:ext uri="{BB962C8B-B14F-4D97-AF65-F5344CB8AC3E}">
        <p14:creationId xmlns:p14="http://schemas.microsoft.com/office/powerpoint/2010/main" val="340750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14</a:t>
            </a:fld>
            <a:endParaRPr lang="fr-FR"/>
          </a:p>
        </p:txBody>
      </p:sp>
      <p:sp>
        <p:nvSpPr>
          <p:cNvPr id="4" name="Rectangle 3"/>
          <p:cNvSpPr/>
          <p:nvPr/>
        </p:nvSpPr>
        <p:spPr>
          <a:xfrm>
            <a:off x="2277605" y="620688"/>
            <a:ext cx="8552406" cy="923330"/>
          </a:xfrm>
          <a:prstGeom prst="rect">
            <a:avLst/>
          </a:prstGeom>
        </p:spPr>
        <p:txBody>
          <a:bodyPr wrap="none">
            <a:spAutoFit/>
          </a:bodyPr>
          <a:lstStyle/>
          <a:p>
            <a:pPr algn="ctr"/>
            <a:r>
              <a:rPr lang="fr-FR" sz="5400" b="1" dirty="0">
                <a:solidFill>
                  <a:srgbClr val="59A4D3"/>
                </a:solidFill>
                <a:latin typeface="+mj-lt"/>
                <a:ea typeface="+mj-ea"/>
                <a:cs typeface="+mj-cs"/>
              </a:rPr>
              <a:t>Les coordonnées personnelles</a:t>
            </a:r>
          </a:p>
        </p:txBody>
      </p:sp>
      <p:pic>
        <p:nvPicPr>
          <p:cNvPr id="5" name="Espace réservé du contenu 17"/>
          <p:cNvPicPr>
            <a:picLocks noChangeAspect="1"/>
          </p:cNvPicPr>
          <p:nvPr/>
        </p:nvPicPr>
        <p:blipFill>
          <a:blip r:embed="rId2"/>
          <a:stretch>
            <a:fillRect/>
          </a:stretch>
        </p:blipFill>
        <p:spPr>
          <a:xfrm>
            <a:off x="1055440" y="1988840"/>
            <a:ext cx="9289032" cy="4185901"/>
          </a:xfrm>
          <a:prstGeom prst="rect">
            <a:avLst/>
          </a:prstGeom>
        </p:spPr>
      </p:pic>
      <p:sp>
        <p:nvSpPr>
          <p:cNvPr id="7" name="ZoneTexte 6"/>
          <p:cNvSpPr txBox="1"/>
          <p:nvPr/>
        </p:nvSpPr>
        <p:spPr>
          <a:xfrm>
            <a:off x="3317273" y="3081899"/>
            <a:ext cx="1978689" cy="360040"/>
          </a:xfrm>
          <a:prstGeom prst="rect">
            <a:avLst/>
          </a:prstGeom>
          <a:solidFill>
            <a:schemeClr val="bg1"/>
          </a:solidFill>
        </p:spPr>
        <p:txBody>
          <a:bodyPr wrap="square" rtlCol="0">
            <a:spAutoFit/>
          </a:bodyPr>
          <a:lstStyle/>
          <a:p>
            <a:endParaRPr lang="fr-FR" dirty="0"/>
          </a:p>
        </p:txBody>
      </p:sp>
      <p:sp>
        <p:nvSpPr>
          <p:cNvPr id="12" name="ZoneTexte 11"/>
          <p:cNvSpPr txBox="1"/>
          <p:nvPr/>
        </p:nvSpPr>
        <p:spPr>
          <a:xfrm>
            <a:off x="5554756" y="2657676"/>
            <a:ext cx="4430025" cy="646331"/>
          </a:xfrm>
          <a:prstGeom prst="rect">
            <a:avLst/>
          </a:prstGeom>
          <a:noFill/>
          <a:ln w="28575">
            <a:solidFill>
              <a:schemeClr val="accent5">
                <a:lumMod val="75000"/>
              </a:schemeClr>
            </a:solidFill>
          </a:ln>
        </p:spPr>
        <p:txBody>
          <a:bodyPr wrap="square" rtlCol="0">
            <a:spAutoFit/>
          </a:bodyPr>
          <a:lstStyle/>
          <a:p>
            <a:r>
              <a:rPr lang="fr-FR" sz="1200" dirty="0"/>
              <a:t>Pour revenir à la liste globale des agents cliquer sur «Agents».</a:t>
            </a:r>
          </a:p>
          <a:p>
            <a:pPr algn="just"/>
            <a:r>
              <a:rPr lang="fr-FR" sz="1200" dirty="0"/>
              <a:t>Pour passer à l’agent suivant ou précédent, cliquer sur les flèches.</a:t>
            </a:r>
          </a:p>
        </p:txBody>
      </p:sp>
      <p:sp>
        <p:nvSpPr>
          <p:cNvPr id="14" name="ZoneTexte 13"/>
          <p:cNvSpPr txBox="1"/>
          <p:nvPr/>
        </p:nvSpPr>
        <p:spPr>
          <a:xfrm>
            <a:off x="1075899" y="4292145"/>
            <a:ext cx="3648018" cy="1800493"/>
          </a:xfrm>
          <a:prstGeom prst="rect">
            <a:avLst/>
          </a:prstGeom>
          <a:solidFill>
            <a:schemeClr val="bg1"/>
          </a:solidFill>
          <a:ln w="28575">
            <a:solidFill>
              <a:schemeClr val="accent5">
                <a:lumMod val="75000"/>
              </a:schemeClr>
            </a:solidFill>
          </a:ln>
        </p:spPr>
        <p:txBody>
          <a:bodyPr wrap="square" rtlCol="0">
            <a:spAutoFit/>
          </a:bodyPr>
          <a:lstStyle/>
          <a:p>
            <a:pPr algn="just">
              <a:spcBef>
                <a:spcPts val="600"/>
              </a:spcBef>
              <a:spcAft>
                <a:spcPts val="600"/>
              </a:spcAft>
            </a:pPr>
            <a:r>
              <a:rPr lang="fr-FR" sz="1200" dirty="0"/>
              <a:t>Compléter les adresses des agents </a:t>
            </a:r>
            <a:r>
              <a:rPr lang="fr-FR" sz="1200" b="1" dirty="0">
                <a:solidFill>
                  <a:srgbClr val="FF0000"/>
                </a:solidFill>
              </a:rPr>
              <a:t>IMPERATIVEMENT en MAJUSCULES sans aucun caractère parasite </a:t>
            </a:r>
            <a:r>
              <a:rPr lang="fr-FR" sz="1200" dirty="0"/>
              <a:t>(</a:t>
            </a:r>
            <a:r>
              <a:rPr lang="fr-FR" sz="1200" i="1" dirty="0"/>
              <a:t>apostrophe, point, guillemets, tiret, virgule, point-virgule</a:t>
            </a:r>
            <a:r>
              <a:rPr lang="fr-FR" sz="1200" dirty="0"/>
              <a:t>) </a:t>
            </a:r>
            <a:r>
              <a:rPr lang="fr-FR" sz="1200" b="1" dirty="0">
                <a:solidFill>
                  <a:srgbClr val="FF0000"/>
                </a:solidFill>
              </a:rPr>
              <a:t>à remplacer par un espace</a:t>
            </a:r>
            <a:r>
              <a:rPr lang="fr-FR" sz="1200" b="1" dirty="0"/>
              <a:t>.</a:t>
            </a:r>
          </a:p>
          <a:p>
            <a:pPr algn="just">
              <a:spcBef>
                <a:spcPts val="0"/>
              </a:spcBef>
              <a:spcAft>
                <a:spcPts val="600"/>
              </a:spcAft>
            </a:pPr>
            <a:r>
              <a:rPr lang="fr-FR" sz="1200" b="1" u="sng" dirty="0"/>
              <a:t>Exemple</a:t>
            </a:r>
            <a:r>
              <a:rPr lang="fr-FR" sz="1200" dirty="0"/>
              <a:t> : lieu-dit </a:t>
            </a:r>
            <a:r>
              <a:rPr lang="fr-FR" sz="1200" dirty="0">
                <a:sym typeface="Wingdings" panose="05000000000000000000" pitchFamily="2" charset="2"/>
              </a:rPr>
              <a:t> </a:t>
            </a:r>
            <a:r>
              <a:rPr lang="fr-FR" sz="1200" dirty="0"/>
              <a:t>LIEU DIT</a:t>
            </a:r>
          </a:p>
          <a:p>
            <a:pPr algn="just"/>
            <a:r>
              <a:rPr lang="fr-FR" sz="1200" dirty="0"/>
              <a:t>Les éléments téléphone et fax sont facultatifs.</a:t>
            </a:r>
          </a:p>
          <a:p>
            <a:pPr>
              <a:spcBef>
                <a:spcPts val="600"/>
              </a:spcBef>
            </a:pPr>
            <a:r>
              <a:rPr lang="fr-FR" sz="1200" b="1" dirty="0"/>
              <a:t>Puis cliquer sur "Enregistrer".</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736" y="3155147"/>
            <a:ext cx="820406" cy="1174359"/>
          </a:xfrm>
          <a:prstGeom prst="rect">
            <a:avLst/>
          </a:prstGeom>
        </p:spPr>
      </p:pic>
      <p:cxnSp>
        <p:nvCxnSpPr>
          <p:cNvPr id="11" name="Connecteur droit avec flèche 10"/>
          <p:cNvCxnSpPr/>
          <p:nvPr/>
        </p:nvCxnSpPr>
        <p:spPr>
          <a:xfrm flipH="1" flipV="1">
            <a:off x="4780670" y="2857601"/>
            <a:ext cx="774086" cy="377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4744376" y="4437112"/>
            <a:ext cx="551586" cy="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58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5735960" y="1844824"/>
            <a:ext cx="6260182" cy="4037674"/>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15</a:t>
            </a:fld>
            <a:endParaRPr lang="fr-FR"/>
          </a:p>
        </p:txBody>
      </p:sp>
      <p:sp>
        <p:nvSpPr>
          <p:cNvPr id="4" name="Rectangle 3"/>
          <p:cNvSpPr/>
          <p:nvPr/>
        </p:nvSpPr>
        <p:spPr>
          <a:xfrm>
            <a:off x="2423592" y="620688"/>
            <a:ext cx="9433048" cy="923330"/>
          </a:xfrm>
          <a:prstGeom prst="rect">
            <a:avLst/>
          </a:prstGeom>
        </p:spPr>
        <p:txBody>
          <a:bodyPr wrap="square">
            <a:spAutoFit/>
          </a:bodyPr>
          <a:lstStyle/>
          <a:p>
            <a:pPr algn="ctr"/>
            <a:r>
              <a:rPr lang="fr-FR" sz="5400" b="1" dirty="0">
                <a:solidFill>
                  <a:srgbClr val="59A4D3"/>
                </a:solidFill>
                <a:latin typeface="+mj-lt"/>
                <a:ea typeface="+mj-ea"/>
                <a:cs typeface="+mj-cs"/>
              </a:rPr>
              <a:t>Les dossiers administratifs</a:t>
            </a:r>
          </a:p>
        </p:txBody>
      </p:sp>
      <p:sp>
        <p:nvSpPr>
          <p:cNvPr id="5" name="Rectangle 4"/>
          <p:cNvSpPr/>
          <p:nvPr/>
        </p:nvSpPr>
        <p:spPr>
          <a:xfrm>
            <a:off x="479376" y="2564904"/>
            <a:ext cx="5040560" cy="2769989"/>
          </a:xfrm>
          <a:prstGeom prst="rect">
            <a:avLst/>
          </a:prstGeom>
        </p:spPr>
        <p:txBody>
          <a:bodyPr wrap="square">
            <a:spAutoFit/>
          </a:bodyPr>
          <a:lstStyle/>
          <a:p>
            <a:pPr marL="0" indent="0" algn="just">
              <a:buNone/>
            </a:pPr>
            <a:r>
              <a:rPr lang="fr-FR" sz="1400" dirty="0"/>
              <a:t>Cette option permet l’affichage des arrêtés individuels jalonnant la carrière d’un agent et vous permet ainsi de contrôler si sa situation est correcte :</a:t>
            </a:r>
          </a:p>
          <a:p>
            <a:pPr marL="271463" lvl="1" indent="-271463" algn="just">
              <a:spcBef>
                <a:spcPts val="1200"/>
              </a:spcBef>
              <a:buFont typeface="Wingdings" panose="05000000000000000000" pitchFamily="2" charset="2"/>
              <a:buChar char="v"/>
            </a:pPr>
            <a:r>
              <a:rPr lang="fr-FR" sz="1400" dirty="0"/>
              <a:t>Si des rectifications doivent être effectuées, veuillez contacter le service Suivi des carrières et Projets d’actes, par courriel de préférence en joignant toutes pièces justificatives utiles (</a:t>
            </a:r>
            <a:r>
              <a:rPr lang="fr-FR" sz="1400" i="1" dirty="0"/>
              <a:t>arrêtés, contrats, </a:t>
            </a:r>
            <a:r>
              <a:rPr lang="fr-FR" sz="1400" i="1" dirty="0" err="1"/>
              <a:t>etc</a:t>
            </a:r>
            <a:r>
              <a:rPr lang="fr-FR" sz="1400" dirty="0"/>
              <a:t>).</a:t>
            </a:r>
          </a:p>
          <a:p>
            <a:pPr marL="285750" lvl="1" indent="-285750" algn="just">
              <a:spcBef>
                <a:spcPts val="1200"/>
              </a:spcBef>
              <a:buFont typeface="Wingdings" panose="05000000000000000000" pitchFamily="2" charset="2"/>
              <a:buChar char="v"/>
            </a:pPr>
            <a:r>
              <a:rPr lang="fr-FR" sz="1400" dirty="0"/>
              <a:t>Lorsqu’un arrêté est attendu par le Service Suivi des carrières et Projets d’actes, un signal sous la forme d’une petite cloche </a:t>
            </a:r>
            <a:r>
              <a:rPr lang="fr-FR" sz="1400" dirty="0">
                <a:sym typeface="Wingdings" panose="05000000000000000000" pitchFamily="2" charset="2"/>
              </a:rPr>
              <a:t> </a:t>
            </a:r>
            <a:r>
              <a:rPr lang="fr-FR" sz="1400" dirty="0"/>
              <a:t>indique qu’il convient de régulariser la situation de l’agent avec l'envoi dudit arrêté.</a:t>
            </a:r>
          </a:p>
        </p:txBody>
      </p:sp>
      <p:sp>
        <p:nvSpPr>
          <p:cNvPr id="7" name="Rectangle 6"/>
          <p:cNvSpPr/>
          <p:nvPr/>
        </p:nvSpPr>
        <p:spPr>
          <a:xfrm>
            <a:off x="5735960" y="2780928"/>
            <a:ext cx="1199637" cy="358950"/>
          </a:xfrm>
          <a:prstGeom prst="rect">
            <a:avLst/>
          </a:prstGeom>
          <a:noFill/>
          <a:ln w="28575">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312773" y="4130274"/>
            <a:ext cx="2448272" cy="216024"/>
          </a:xfrm>
          <a:prstGeom prst="rect">
            <a:avLst/>
          </a:prstGeom>
          <a:noFill/>
          <a:ln w="28575">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824192" y="3429000"/>
            <a:ext cx="10081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5591944" y="4238286"/>
            <a:ext cx="1720829" cy="49063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21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16</a:t>
            </a:fld>
            <a:endParaRPr lang="fr-FR"/>
          </a:p>
        </p:txBody>
      </p:sp>
      <p:sp>
        <p:nvSpPr>
          <p:cNvPr id="4" name="Rectangle 3"/>
          <p:cNvSpPr/>
          <p:nvPr/>
        </p:nvSpPr>
        <p:spPr>
          <a:xfrm>
            <a:off x="3245203" y="620688"/>
            <a:ext cx="5692071" cy="923330"/>
          </a:xfrm>
          <a:prstGeom prst="rect">
            <a:avLst/>
          </a:prstGeom>
        </p:spPr>
        <p:txBody>
          <a:bodyPr wrap="none">
            <a:spAutoFit/>
          </a:bodyPr>
          <a:lstStyle/>
          <a:p>
            <a:pPr algn="ctr"/>
            <a:r>
              <a:rPr lang="fr-FR" sz="5400" b="1" dirty="0">
                <a:solidFill>
                  <a:srgbClr val="59A4D3"/>
                </a:solidFill>
                <a:latin typeface="+mj-lt"/>
                <a:ea typeface="+mj-ea"/>
                <a:cs typeface="+mj-cs"/>
              </a:rPr>
              <a:t>Onglet "Collectivité"</a:t>
            </a:r>
          </a:p>
        </p:txBody>
      </p:sp>
      <p:sp>
        <p:nvSpPr>
          <p:cNvPr id="6" name="Rectangle 5"/>
          <p:cNvSpPr/>
          <p:nvPr/>
        </p:nvSpPr>
        <p:spPr>
          <a:xfrm>
            <a:off x="263351" y="2424794"/>
            <a:ext cx="4602643" cy="2846933"/>
          </a:xfrm>
          <a:prstGeom prst="rect">
            <a:avLst/>
          </a:prstGeom>
        </p:spPr>
        <p:txBody>
          <a:bodyPr wrap="square">
            <a:spAutoFit/>
          </a:bodyPr>
          <a:lstStyle/>
          <a:p>
            <a:pPr marL="0" indent="0" algn="just">
              <a:buNone/>
            </a:pPr>
            <a:r>
              <a:rPr lang="fr-FR" sz="1400" dirty="0"/>
              <a:t>Cet onglet donne accès aux renseignements concernant la collectivité :</a:t>
            </a:r>
          </a:p>
          <a:p>
            <a:pPr marL="0" indent="0" algn="just">
              <a:buNone/>
            </a:pPr>
            <a:endParaRPr lang="fr-FR" sz="1400" dirty="0"/>
          </a:p>
          <a:p>
            <a:pPr marL="271463" indent="-271463" algn="just">
              <a:spcBef>
                <a:spcPts val="600"/>
              </a:spcBef>
              <a:buFont typeface="Wingdings" panose="05000000000000000000" pitchFamily="2" charset="2"/>
              <a:buChar char="v"/>
            </a:pPr>
            <a:r>
              <a:rPr lang="fr-FR" sz="1400" dirty="0"/>
              <a:t>Fiche descriptive (</a:t>
            </a:r>
            <a:r>
              <a:rPr lang="fr-FR" sz="1400" i="1" dirty="0"/>
              <a:t>coordonnées, strate </a:t>
            </a:r>
            <a:r>
              <a:rPr lang="fr-FR" sz="1400" i="1" dirty="0" err="1"/>
              <a:t>démogra-phique</a:t>
            </a:r>
            <a:r>
              <a:rPr lang="fr-FR" sz="1400" i="1" dirty="0"/>
              <a:t>, type de collectivité, adresse courriel, etc</a:t>
            </a:r>
            <a:r>
              <a:rPr lang="fr-FR" sz="1400" dirty="0"/>
              <a:t>…) ;</a:t>
            </a:r>
          </a:p>
          <a:p>
            <a:pPr algn="just">
              <a:spcBef>
                <a:spcPts val="600"/>
              </a:spcBef>
            </a:pPr>
            <a:endParaRPr lang="fr-FR" sz="1400" dirty="0"/>
          </a:p>
          <a:p>
            <a:pPr marL="177800" indent="-177800">
              <a:spcBef>
                <a:spcPts val="600"/>
              </a:spcBef>
              <a:buFont typeface="Wingdings" panose="05000000000000000000" pitchFamily="2" charset="2"/>
              <a:buChar char="v"/>
            </a:pPr>
            <a:r>
              <a:rPr lang="fr-FR" sz="1400" dirty="0"/>
              <a:t> Horaires.</a:t>
            </a:r>
          </a:p>
          <a:p>
            <a:pPr marL="177800" indent="-177800">
              <a:spcBef>
                <a:spcPts val="600"/>
              </a:spcBef>
              <a:buFont typeface="Wingdings" panose="05000000000000000000" pitchFamily="2" charset="2"/>
              <a:buChar char="v"/>
            </a:pPr>
            <a:endParaRPr lang="fr-FR" sz="1400" dirty="0"/>
          </a:p>
          <a:p>
            <a:pPr algn="just">
              <a:spcBef>
                <a:spcPts val="600"/>
              </a:spcBef>
            </a:pPr>
            <a:r>
              <a:rPr lang="fr-FR" sz="1400" dirty="0"/>
              <a:t>Toute rectification éventuelle doit être signalée par courriel au service Suivi des carrières et Projets d’actes pour mise à jour.</a:t>
            </a:r>
          </a:p>
        </p:txBody>
      </p:sp>
      <p:pic>
        <p:nvPicPr>
          <p:cNvPr id="2" name="Image 1"/>
          <p:cNvPicPr>
            <a:picLocks noChangeAspect="1"/>
          </p:cNvPicPr>
          <p:nvPr/>
        </p:nvPicPr>
        <p:blipFill>
          <a:blip r:embed="rId2"/>
          <a:stretch>
            <a:fillRect/>
          </a:stretch>
        </p:blipFill>
        <p:spPr>
          <a:xfrm>
            <a:off x="5015880" y="1916832"/>
            <a:ext cx="6558597" cy="3201139"/>
          </a:xfrm>
          <a:prstGeom prst="rect">
            <a:avLst/>
          </a:prstGeom>
        </p:spPr>
      </p:pic>
      <p:sp>
        <p:nvSpPr>
          <p:cNvPr id="7" name="Rectangle 6"/>
          <p:cNvSpPr/>
          <p:nvPr/>
        </p:nvSpPr>
        <p:spPr>
          <a:xfrm>
            <a:off x="10128448" y="3429000"/>
            <a:ext cx="129614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880012" y="3068960"/>
            <a:ext cx="20162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4295800" y="2815007"/>
            <a:ext cx="799149" cy="334262"/>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0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5303912" y="1892439"/>
            <a:ext cx="6624736" cy="4555093"/>
          </a:xfrm>
          <a:prstGeom prst="rect">
            <a:avLst/>
          </a:prstGeom>
          <a:noFill/>
        </p:spPr>
        <p:txBody>
          <a:bodyPr wrap="square" rtlCol="0">
            <a:spAutoFit/>
          </a:bodyPr>
          <a:lstStyle/>
          <a:p>
            <a:pPr algn="just"/>
            <a:r>
              <a:rPr lang="fr-FR" sz="1400" b="1" dirty="0"/>
              <a:t>Les projets d'arrêtés sont disponibles uniquement pour les agents concernés dans la collectivité.</a:t>
            </a:r>
          </a:p>
          <a:p>
            <a:pPr algn="just"/>
            <a:r>
              <a:rPr lang="fr-FR" sz="1400" dirty="0"/>
              <a:t>L'icône imprimante permet d'éditer directement les projets d'arrêtés correspondant aux traitements effectués (</a:t>
            </a:r>
            <a:r>
              <a:rPr lang="fr-FR" sz="1400" i="1" dirty="0"/>
              <a:t>ex : les avancements d'échelons 2021</a:t>
            </a:r>
            <a:r>
              <a:rPr lang="fr-FR" sz="1400" dirty="0"/>
              <a:t>) :</a:t>
            </a:r>
          </a:p>
          <a:p>
            <a:endParaRPr lang="fr-FR" sz="1400" dirty="0"/>
          </a:p>
          <a:p>
            <a:r>
              <a:rPr lang="fr-FR" sz="1400" dirty="0"/>
              <a:t>1 - cliquer sur l'imprimante </a:t>
            </a:r>
          </a:p>
          <a:p>
            <a:r>
              <a:rPr lang="fr-FR" sz="1400" dirty="0"/>
              <a:t>2 - le message ci-dessous apparaît :</a:t>
            </a:r>
          </a:p>
          <a:p>
            <a:endParaRPr lang="fr-FR" dirty="0"/>
          </a:p>
          <a:p>
            <a:endParaRPr lang="fr-FR" dirty="0"/>
          </a:p>
          <a:p>
            <a:endParaRPr lang="fr-FR" dirty="0"/>
          </a:p>
          <a:p>
            <a:endParaRPr lang="fr-FR" dirty="0"/>
          </a:p>
          <a:p>
            <a:endParaRPr lang="fr-FR" dirty="0"/>
          </a:p>
          <a:p>
            <a:r>
              <a:rPr lang="fr-FR" sz="1400" dirty="0"/>
              <a:t>3 - cliquer sur "Télécharger le contenu"</a:t>
            </a:r>
          </a:p>
          <a:p>
            <a:pPr marL="271463" indent="-271463" algn="just">
              <a:tabLst>
                <a:tab pos="271463" algn="l"/>
              </a:tabLst>
            </a:pPr>
            <a:r>
              <a:rPr lang="fr-FR" sz="1400" dirty="0"/>
              <a:t>4 -	les projets d'arrêtés sont disponibles dans les téléchargements sous format RTF</a:t>
            </a:r>
          </a:p>
          <a:p>
            <a:pPr marL="355600" indent="-355600" algn="just">
              <a:tabLst>
                <a:tab pos="355600" algn="l"/>
              </a:tabLst>
            </a:pPr>
            <a:r>
              <a:rPr lang="fr-FR" sz="1400" dirty="0"/>
              <a:t>5 - cliquer sur le fichier affiché</a:t>
            </a:r>
          </a:p>
          <a:p>
            <a:endParaRPr lang="fr-FR" dirty="0"/>
          </a:p>
          <a:p>
            <a:pPr algn="just"/>
            <a:r>
              <a:rPr lang="fr-FR" sz="1400" b="1" dirty="0"/>
              <a:t>Si un projet d’arrêté pour un agent n’est plus disponible à ce niveau, il convient de le récupérer dans son dossier individuel (</a:t>
            </a:r>
            <a:r>
              <a:rPr lang="fr-FR" sz="1400" b="1" i="1" dirty="0"/>
              <a:t>cf. page 17</a:t>
            </a:r>
            <a:r>
              <a:rPr lang="fr-FR" sz="1400" b="1" dirty="0"/>
              <a:t>)</a:t>
            </a:r>
            <a:r>
              <a:rPr lang="fr-FR" sz="1400" b="1" i="1" dirty="0"/>
              <a:t>.</a:t>
            </a:r>
            <a:endParaRPr lang="fr-FR" sz="1400" b="1" dirty="0"/>
          </a:p>
        </p:txBody>
      </p:sp>
      <p:pic>
        <p:nvPicPr>
          <p:cNvPr id="2" name="Image 1"/>
          <p:cNvPicPr>
            <a:picLocks noChangeAspect="1"/>
          </p:cNvPicPr>
          <p:nvPr/>
        </p:nvPicPr>
        <p:blipFill>
          <a:blip r:embed="rId2"/>
          <a:stretch>
            <a:fillRect/>
          </a:stretch>
        </p:blipFill>
        <p:spPr>
          <a:xfrm>
            <a:off x="623392" y="2060848"/>
            <a:ext cx="4499922" cy="2448272"/>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17</a:t>
            </a:fld>
            <a:endParaRPr lang="fr-FR"/>
          </a:p>
        </p:txBody>
      </p:sp>
      <p:sp>
        <p:nvSpPr>
          <p:cNvPr id="4" name="Rectangle 3"/>
          <p:cNvSpPr/>
          <p:nvPr/>
        </p:nvSpPr>
        <p:spPr>
          <a:xfrm>
            <a:off x="2135560" y="77087"/>
            <a:ext cx="9649072" cy="1754326"/>
          </a:xfrm>
          <a:prstGeom prst="rect">
            <a:avLst/>
          </a:prstGeom>
        </p:spPr>
        <p:txBody>
          <a:bodyPr wrap="square">
            <a:spAutoFit/>
          </a:bodyPr>
          <a:lstStyle/>
          <a:p>
            <a:pPr algn="ctr"/>
            <a:r>
              <a:rPr lang="fr-FR" sz="5400" b="1" dirty="0">
                <a:solidFill>
                  <a:srgbClr val="59A4D3"/>
                </a:solidFill>
                <a:latin typeface="+mj-lt"/>
                <a:ea typeface="+mj-ea"/>
                <a:cs typeface="+mj-cs"/>
              </a:rPr>
              <a:t>Edition de l'ensemble des projets d'arrêtés de la collectivité</a:t>
            </a:r>
          </a:p>
        </p:txBody>
      </p:sp>
      <p:pic>
        <p:nvPicPr>
          <p:cNvPr id="11" name="Image 10"/>
          <p:cNvPicPr>
            <a:picLocks noChangeAspect="1"/>
          </p:cNvPicPr>
          <p:nvPr/>
        </p:nvPicPr>
        <p:blipFill>
          <a:blip r:embed="rId3"/>
          <a:stretch>
            <a:fillRect/>
          </a:stretch>
        </p:blipFill>
        <p:spPr>
          <a:xfrm>
            <a:off x="737178" y="2348880"/>
            <a:ext cx="1238250" cy="390525"/>
          </a:xfrm>
          <a:prstGeom prst="rect">
            <a:avLst/>
          </a:prstGeom>
        </p:spPr>
      </p:pic>
      <p:pic>
        <p:nvPicPr>
          <p:cNvPr id="15" name="Image 14"/>
          <p:cNvPicPr>
            <a:picLocks noChangeAspect="1"/>
          </p:cNvPicPr>
          <p:nvPr/>
        </p:nvPicPr>
        <p:blipFill>
          <a:blip r:embed="rId4"/>
          <a:stretch>
            <a:fillRect/>
          </a:stretch>
        </p:blipFill>
        <p:spPr>
          <a:xfrm>
            <a:off x="5309013" y="3460142"/>
            <a:ext cx="3314700" cy="1171575"/>
          </a:xfrm>
          <a:prstGeom prst="rect">
            <a:avLst/>
          </a:prstGeom>
        </p:spPr>
      </p:pic>
      <p:pic>
        <p:nvPicPr>
          <p:cNvPr id="17" name="Image 16"/>
          <p:cNvPicPr>
            <a:picLocks noChangeAspect="1"/>
          </p:cNvPicPr>
          <p:nvPr/>
        </p:nvPicPr>
        <p:blipFill>
          <a:blip r:embed="rId5"/>
          <a:stretch>
            <a:fillRect/>
          </a:stretch>
        </p:blipFill>
        <p:spPr>
          <a:xfrm>
            <a:off x="8112224" y="5302030"/>
            <a:ext cx="2247900" cy="533400"/>
          </a:xfrm>
          <a:prstGeom prst="rect">
            <a:avLst/>
          </a:prstGeom>
        </p:spPr>
      </p:pic>
      <p:cxnSp>
        <p:nvCxnSpPr>
          <p:cNvPr id="13" name="Connecteur droit avec flèche 12"/>
          <p:cNvCxnSpPr/>
          <p:nvPr/>
        </p:nvCxnSpPr>
        <p:spPr>
          <a:xfrm flipH="1">
            <a:off x="4151784" y="2996952"/>
            <a:ext cx="1152128" cy="92638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70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18</a:t>
            </a:fld>
            <a:endParaRPr lang="fr-FR"/>
          </a:p>
        </p:txBody>
      </p:sp>
      <p:sp>
        <p:nvSpPr>
          <p:cNvPr id="4" name="Rectangle 3"/>
          <p:cNvSpPr/>
          <p:nvPr/>
        </p:nvSpPr>
        <p:spPr>
          <a:xfrm>
            <a:off x="1804678" y="418840"/>
            <a:ext cx="10297144" cy="923330"/>
          </a:xfrm>
          <a:prstGeom prst="rect">
            <a:avLst/>
          </a:prstGeom>
        </p:spPr>
        <p:txBody>
          <a:bodyPr wrap="square">
            <a:spAutoFit/>
          </a:bodyPr>
          <a:lstStyle/>
          <a:p>
            <a:pPr algn="ctr"/>
            <a:r>
              <a:rPr lang="fr-FR" sz="5400" b="1" dirty="0">
                <a:solidFill>
                  <a:srgbClr val="59A4D3"/>
                </a:solidFill>
                <a:latin typeface="+mj-lt"/>
                <a:ea typeface="+mj-ea"/>
                <a:cs typeface="+mj-cs"/>
              </a:rPr>
              <a:t>Edition d'un projet d'arrêté individuel</a:t>
            </a:r>
          </a:p>
        </p:txBody>
      </p:sp>
      <p:sp>
        <p:nvSpPr>
          <p:cNvPr id="6" name="ZoneTexte 5"/>
          <p:cNvSpPr txBox="1"/>
          <p:nvPr/>
        </p:nvSpPr>
        <p:spPr>
          <a:xfrm>
            <a:off x="6613772" y="1732258"/>
            <a:ext cx="5242867" cy="4955203"/>
          </a:xfrm>
          <a:prstGeom prst="rect">
            <a:avLst/>
          </a:prstGeom>
          <a:noFill/>
        </p:spPr>
        <p:txBody>
          <a:bodyPr wrap="square" rtlCol="0">
            <a:spAutoFit/>
          </a:bodyPr>
          <a:lstStyle/>
          <a:p>
            <a:pPr algn="just"/>
            <a:r>
              <a:rPr lang="fr-FR" sz="1400" dirty="0"/>
              <a:t>Le projet d'arrêté individuel est disponible dans le dossier de l'agent concerné ( </a:t>
            </a:r>
            <a:r>
              <a:rPr lang="fr-FR" sz="1400" i="1" dirty="0"/>
              <a:t>cf. page 8</a:t>
            </a:r>
            <a:r>
              <a:rPr lang="fr-FR" sz="1400" dirty="0"/>
              <a:t>) </a:t>
            </a:r>
            <a:r>
              <a:rPr lang="fr-FR" sz="1400" i="1" dirty="0"/>
              <a:t>,</a:t>
            </a:r>
            <a:r>
              <a:rPr lang="fr-FR" sz="1400" dirty="0"/>
              <a:t> l'icone imprimante permet d'éditer directement le projet d'arrêté (</a:t>
            </a:r>
            <a:r>
              <a:rPr lang="fr-FR" sz="1400" i="1" dirty="0"/>
              <a:t>exemple l'avancement d'échelon 2020</a:t>
            </a:r>
            <a:r>
              <a:rPr lang="fr-FR" sz="1400" dirty="0"/>
              <a:t>) :</a:t>
            </a:r>
          </a:p>
          <a:p>
            <a:pPr algn="just"/>
            <a:endParaRPr lang="fr-FR" sz="1400" dirty="0"/>
          </a:p>
          <a:p>
            <a:r>
              <a:rPr lang="fr-FR" sz="1400" dirty="0"/>
              <a:t>1 - cliquer sur le + devant l’arrêté</a:t>
            </a:r>
          </a:p>
          <a:p>
            <a:pPr>
              <a:lnSpc>
                <a:spcPct val="150000"/>
              </a:lnSpc>
            </a:pPr>
            <a:r>
              <a:rPr lang="fr-FR" sz="1400" dirty="0"/>
              <a:t>2 - cliquer sur l'imprimante </a:t>
            </a:r>
          </a:p>
          <a:p>
            <a:pPr marL="269875" indent="-269875" algn="just"/>
            <a:r>
              <a:rPr lang="fr-FR" sz="1400" dirty="0"/>
              <a:t>3 -	le message ci-dessous apparaît (</a:t>
            </a:r>
            <a:r>
              <a:rPr lang="fr-FR" sz="1400" i="1" dirty="0"/>
              <a:t>l’arrêté sera au format </a:t>
            </a:r>
            <a:r>
              <a:rPr lang="fr-FR" sz="1400" i="1" dirty="0" err="1"/>
              <a:t>word</a:t>
            </a:r>
            <a:r>
              <a:rPr lang="fr-FR" sz="1400" i="1" dirty="0"/>
              <a:t>, cocher pour l’avoir au format PDF suivant besoin</a:t>
            </a:r>
            <a:r>
              <a:rPr lang="fr-FR" sz="1400" dirty="0"/>
              <a:t>)</a:t>
            </a:r>
          </a:p>
          <a:p>
            <a:endParaRPr lang="fr-FR" sz="1400" dirty="0"/>
          </a:p>
          <a:p>
            <a:endParaRPr lang="fr-FR" sz="1400" dirty="0"/>
          </a:p>
          <a:p>
            <a:endParaRPr lang="fr-FR" sz="1400" dirty="0"/>
          </a:p>
          <a:p>
            <a:endParaRPr lang="fr-FR" sz="1400" dirty="0"/>
          </a:p>
          <a:p>
            <a:pPr>
              <a:lnSpc>
                <a:spcPct val="150000"/>
              </a:lnSpc>
            </a:pPr>
            <a:r>
              <a:rPr lang="fr-FR" sz="1400" dirty="0"/>
              <a:t> </a:t>
            </a:r>
          </a:p>
          <a:p>
            <a:pPr>
              <a:lnSpc>
                <a:spcPct val="150000"/>
              </a:lnSpc>
            </a:pPr>
            <a:r>
              <a:rPr lang="fr-FR" sz="1400" dirty="0"/>
              <a:t>4 - cliquer sur "Lancer"</a:t>
            </a:r>
          </a:p>
          <a:p>
            <a:pPr marL="271463" indent="-271463" algn="just"/>
            <a:r>
              <a:rPr lang="fr-FR" sz="1400" dirty="0"/>
              <a:t>5 -	le document est disponible dans les téléchargements sous format PDF ou </a:t>
            </a:r>
            <a:r>
              <a:rPr lang="fr-FR" sz="1400" dirty="0" err="1"/>
              <a:t>word</a:t>
            </a:r>
            <a:endParaRPr lang="fr-FR" sz="1400" dirty="0"/>
          </a:p>
          <a:p>
            <a:pPr>
              <a:lnSpc>
                <a:spcPct val="150000"/>
              </a:lnSpc>
            </a:pPr>
            <a:r>
              <a:rPr lang="fr-FR" sz="1400" dirty="0"/>
              <a:t>6 - cliquer sur le fichier affiché</a:t>
            </a:r>
          </a:p>
          <a:p>
            <a:endParaRPr lang="fr-FR" dirty="0"/>
          </a:p>
          <a:p>
            <a:endParaRPr lang="fr-FR" dirty="0"/>
          </a:p>
        </p:txBody>
      </p:sp>
      <p:pic>
        <p:nvPicPr>
          <p:cNvPr id="9" name="Image 8"/>
          <p:cNvPicPr>
            <a:picLocks noChangeAspect="1"/>
          </p:cNvPicPr>
          <p:nvPr/>
        </p:nvPicPr>
        <p:blipFill>
          <a:blip r:embed="rId2"/>
          <a:stretch>
            <a:fillRect/>
          </a:stretch>
        </p:blipFill>
        <p:spPr>
          <a:xfrm>
            <a:off x="407368" y="1753221"/>
            <a:ext cx="5630341" cy="4175309"/>
          </a:xfrm>
          <a:prstGeom prst="rect">
            <a:avLst/>
          </a:prstGeom>
        </p:spPr>
      </p:pic>
      <p:sp>
        <p:nvSpPr>
          <p:cNvPr id="11" name="Rectangle 10"/>
          <p:cNvSpPr/>
          <p:nvPr/>
        </p:nvSpPr>
        <p:spPr>
          <a:xfrm>
            <a:off x="2711624" y="4077072"/>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135560" y="4293096"/>
            <a:ext cx="2016224" cy="216024"/>
          </a:xfrm>
          <a:prstGeom prst="rect">
            <a:avLst/>
          </a:prstGeom>
          <a:noFill/>
          <a:ln w="28575">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9235205" y="5928530"/>
            <a:ext cx="2361059" cy="556599"/>
          </a:xfrm>
          <a:prstGeom prst="rect">
            <a:avLst/>
          </a:prstGeom>
        </p:spPr>
      </p:pic>
      <p:cxnSp>
        <p:nvCxnSpPr>
          <p:cNvPr id="13" name="Connecteur droit avec flèche 12"/>
          <p:cNvCxnSpPr/>
          <p:nvPr/>
        </p:nvCxnSpPr>
        <p:spPr>
          <a:xfrm flipH="1">
            <a:off x="5844672" y="3284984"/>
            <a:ext cx="769100" cy="214665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5905" y="3501008"/>
            <a:ext cx="134186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stretch>
            <a:fillRect/>
          </a:stretch>
        </p:blipFill>
        <p:spPr>
          <a:xfrm>
            <a:off x="7528716" y="3858602"/>
            <a:ext cx="2887018" cy="1085011"/>
          </a:xfrm>
          <a:prstGeom prst="rect">
            <a:avLst/>
          </a:prstGeom>
        </p:spPr>
      </p:pic>
    </p:spTree>
    <p:extLst>
      <p:ext uri="{BB962C8B-B14F-4D97-AF65-F5344CB8AC3E}">
        <p14:creationId xmlns:p14="http://schemas.microsoft.com/office/powerpoint/2010/main" val="181080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a:stretch>
            <a:fillRect/>
          </a:stretch>
        </p:blipFill>
        <p:spPr>
          <a:xfrm>
            <a:off x="2999656" y="1578832"/>
            <a:ext cx="7200800" cy="4777520"/>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19</a:t>
            </a:fld>
            <a:endParaRPr lang="fr-FR"/>
          </a:p>
        </p:txBody>
      </p:sp>
      <p:sp>
        <p:nvSpPr>
          <p:cNvPr id="4" name="Rectangle 3"/>
          <p:cNvSpPr/>
          <p:nvPr/>
        </p:nvSpPr>
        <p:spPr>
          <a:xfrm>
            <a:off x="4079776" y="188640"/>
            <a:ext cx="4254819" cy="923330"/>
          </a:xfrm>
          <a:prstGeom prst="rect">
            <a:avLst/>
          </a:prstGeom>
        </p:spPr>
        <p:txBody>
          <a:bodyPr wrap="none">
            <a:spAutoFit/>
          </a:bodyPr>
          <a:lstStyle/>
          <a:p>
            <a:pPr algn="ctr"/>
            <a:r>
              <a:rPr lang="fr-FR" sz="5400" b="1" dirty="0">
                <a:solidFill>
                  <a:srgbClr val="59A4D3"/>
                </a:solidFill>
                <a:latin typeface="+mj-lt"/>
                <a:ea typeface="+mj-ea"/>
                <a:cs typeface="+mj-cs"/>
              </a:rPr>
              <a:t>Onglet "statut"</a:t>
            </a:r>
          </a:p>
        </p:txBody>
      </p:sp>
      <p:sp>
        <p:nvSpPr>
          <p:cNvPr id="5" name="Rectangle 4"/>
          <p:cNvSpPr/>
          <p:nvPr/>
        </p:nvSpPr>
        <p:spPr>
          <a:xfrm>
            <a:off x="2177232" y="1129942"/>
            <a:ext cx="8784976" cy="369332"/>
          </a:xfrm>
          <a:prstGeom prst="rect">
            <a:avLst/>
          </a:prstGeom>
        </p:spPr>
        <p:txBody>
          <a:bodyPr wrap="square">
            <a:spAutoFit/>
          </a:bodyPr>
          <a:lstStyle/>
          <a:p>
            <a:pPr marL="0" indent="0" algn="ctr">
              <a:buNone/>
            </a:pPr>
            <a:r>
              <a:rPr lang="fr-FR" dirty="0"/>
              <a:t>Visualisation et édition des grilles indiciaires (</a:t>
            </a:r>
            <a:r>
              <a:rPr lang="fr-FR" i="1" dirty="0"/>
              <a:t>par filière, cadres d'emplois et grade</a:t>
            </a:r>
            <a:r>
              <a:rPr lang="fr-FR" dirty="0"/>
              <a:t>).</a:t>
            </a:r>
          </a:p>
        </p:txBody>
      </p:sp>
      <p:sp>
        <p:nvSpPr>
          <p:cNvPr id="7" name="ZoneTexte 6"/>
          <p:cNvSpPr txBox="1"/>
          <p:nvPr/>
        </p:nvSpPr>
        <p:spPr>
          <a:xfrm>
            <a:off x="290712" y="2876010"/>
            <a:ext cx="3789064" cy="3293209"/>
          </a:xfrm>
          <a:prstGeom prst="rect">
            <a:avLst/>
          </a:prstGeom>
          <a:noFill/>
        </p:spPr>
        <p:txBody>
          <a:bodyPr wrap="square" rtlCol="0">
            <a:spAutoFit/>
          </a:bodyPr>
          <a:lstStyle/>
          <a:p>
            <a:r>
              <a:rPr lang="fr-FR" sz="1400" dirty="0"/>
              <a:t>1 - choisir la date de visualisation</a:t>
            </a:r>
          </a:p>
          <a:p>
            <a:endParaRPr lang="fr-FR" sz="1400" dirty="0"/>
          </a:p>
          <a:p>
            <a:r>
              <a:rPr lang="fr-FR" sz="1400" dirty="0"/>
              <a:t>2 - sélectionner la filière</a:t>
            </a:r>
          </a:p>
          <a:p>
            <a:endParaRPr lang="fr-FR" sz="1400" dirty="0"/>
          </a:p>
          <a:p>
            <a:endParaRPr lang="fr-FR" sz="1400" dirty="0"/>
          </a:p>
          <a:p>
            <a:endParaRPr lang="fr-FR" sz="1400" dirty="0"/>
          </a:p>
          <a:p>
            <a:endParaRPr lang="fr-FR" sz="1400" dirty="0"/>
          </a:p>
          <a:p>
            <a:endParaRPr lang="fr-FR" sz="1400" dirty="0"/>
          </a:p>
          <a:p>
            <a:r>
              <a:rPr lang="fr-FR" sz="1400" dirty="0"/>
              <a:t>3 - cliquer sur le grade</a:t>
            </a:r>
          </a:p>
          <a:p>
            <a:endParaRPr lang="fr-FR" sz="1400" dirty="0"/>
          </a:p>
          <a:p>
            <a:pPr marL="271463" indent="-271463" algn="just"/>
            <a:r>
              <a:rPr lang="fr-FR" sz="1400" dirty="0"/>
              <a:t>4 -	éditer la grille indiciaire du grade, se reporter à la page suivante (</a:t>
            </a:r>
            <a:r>
              <a:rPr lang="fr-FR" sz="1400" i="1" dirty="0"/>
              <a:t>les icônes imprimantes permettent d’autres éditions : par filière, par cadre d’emplois</a:t>
            </a:r>
            <a:r>
              <a:rPr lang="fr-FR" sz="1400" dirty="0"/>
              <a:t>).</a:t>
            </a:r>
          </a:p>
          <a:p>
            <a:endParaRPr lang="fr-FR" sz="1200" b="1" dirty="0"/>
          </a:p>
        </p:txBody>
      </p:sp>
      <p:cxnSp>
        <p:nvCxnSpPr>
          <p:cNvPr id="10" name="Connecteur droit avec flèche 9"/>
          <p:cNvCxnSpPr/>
          <p:nvPr/>
        </p:nvCxnSpPr>
        <p:spPr>
          <a:xfrm flipV="1">
            <a:off x="2999656" y="2701234"/>
            <a:ext cx="1512168" cy="323722"/>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177232" y="4401692"/>
            <a:ext cx="2478608" cy="330398"/>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2351584" y="3024956"/>
            <a:ext cx="2232248" cy="40404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079776" y="4805736"/>
            <a:ext cx="1152128" cy="351456"/>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2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2</a:t>
            </a:fld>
            <a:endParaRPr lang="fr-FR"/>
          </a:p>
        </p:txBody>
      </p:sp>
    </p:spTree>
    <p:extLst>
      <p:ext uri="{BB962C8B-B14F-4D97-AF65-F5344CB8AC3E}">
        <p14:creationId xmlns:p14="http://schemas.microsoft.com/office/powerpoint/2010/main" val="1319941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4079776" y="1965895"/>
            <a:ext cx="5524500" cy="2486025"/>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20</a:t>
            </a:fld>
            <a:endParaRPr lang="fr-FR"/>
          </a:p>
        </p:txBody>
      </p:sp>
      <p:pic>
        <p:nvPicPr>
          <p:cNvPr id="4" name="Image 3"/>
          <p:cNvPicPr>
            <a:picLocks noChangeAspect="1"/>
          </p:cNvPicPr>
          <p:nvPr/>
        </p:nvPicPr>
        <p:blipFill>
          <a:blip r:embed="rId3"/>
          <a:stretch>
            <a:fillRect/>
          </a:stretch>
        </p:blipFill>
        <p:spPr>
          <a:xfrm>
            <a:off x="724156" y="4843808"/>
            <a:ext cx="2707548" cy="785523"/>
          </a:xfrm>
          <a:prstGeom prst="rect">
            <a:avLst/>
          </a:prstGeom>
        </p:spPr>
      </p:pic>
      <p:pic>
        <p:nvPicPr>
          <p:cNvPr id="5" name="Image 4"/>
          <p:cNvPicPr>
            <a:picLocks noChangeAspect="1"/>
          </p:cNvPicPr>
          <p:nvPr/>
        </p:nvPicPr>
        <p:blipFill>
          <a:blip r:embed="rId4"/>
          <a:stretch>
            <a:fillRect/>
          </a:stretch>
        </p:blipFill>
        <p:spPr>
          <a:xfrm>
            <a:off x="602911" y="3246168"/>
            <a:ext cx="3328591" cy="1085252"/>
          </a:xfrm>
          <a:prstGeom prst="rect">
            <a:avLst/>
          </a:prstGeom>
        </p:spPr>
      </p:pic>
      <p:sp>
        <p:nvSpPr>
          <p:cNvPr id="6" name="Rectangle 5"/>
          <p:cNvSpPr/>
          <p:nvPr/>
        </p:nvSpPr>
        <p:spPr>
          <a:xfrm>
            <a:off x="838200" y="2383486"/>
            <a:ext cx="5712436" cy="2492990"/>
          </a:xfrm>
          <a:prstGeom prst="rect">
            <a:avLst/>
          </a:prstGeom>
        </p:spPr>
        <p:txBody>
          <a:bodyPr wrap="square">
            <a:spAutoFit/>
          </a:bodyPr>
          <a:lstStyle/>
          <a:p>
            <a:r>
              <a:rPr lang="fr-FR" sz="1400" dirty="0"/>
              <a:t>4 - cliquer sur l'imprimante</a:t>
            </a:r>
          </a:p>
          <a:p>
            <a:endParaRPr lang="fr-FR" sz="1400" dirty="0"/>
          </a:p>
          <a:p>
            <a:r>
              <a:rPr lang="fr-FR" sz="1400" dirty="0"/>
              <a:t>5 - puis sur "lancer"</a:t>
            </a:r>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r>
              <a:rPr lang="fr-FR" sz="1400" dirty="0"/>
              <a:t>6 - enfin sur "télécharger le contenu"</a:t>
            </a:r>
          </a:p>
        </p:txBody>
      </p:sp>
      <p:cxnSp>
        <p:nvCxnSpPr>
          <p:cNvPr id="7" name="Connecteur droit avec flèche 6"/>
          <p:cNvCxnSpPr/>
          <p:nvPr/>
        </p:nvCxnSpPr>
        <p:spPr>
          <a:xfrm>
            <a:off x="3143672" y="2564904"/>
            <a:ext cx="1872208" cy="7133"/>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9776" y="188640"/>
            <a:ext cx="4254819" cy="923330"/>
          </a:xfrm>
          <a:prstGeom prst="rect">
            <a:avLst/>
          </a:prstGeom>
        </p:spPr>
        <p:txBody>
          <a:bodyPr wrap="none">
            <a:spAutoFit/>
          </a:bodyPr>
          <a:lstStyle/>
          <a:p>
            <a:pPr algn="ctr"/>
            <a:r>
              <a:rPr lang="fr-FR" sz="5400" b="1" dirty="0">
                <a:solidFill>
                  <a:srgbClr val="59A4D3"/>
                </a:solidFill>
                <a:latin typeface="+mj-lt"/>
                <a:ea typeface="+mj-ea"/>
                <a:cs typeface="+mj-cs"/>
              </a:rPr>
              <a:t>Onglet "statut"</a:t>
            </a:r>
          </a:p>
        </p:txBody>
      </p:sp>
      <p:sp>
        <p:nvSpPr>
          <p:cNvPr id="9" name="Rectangle 8"/>
          <p:cNvSpPr/>
          <p:nvPr/>
        </p:nvSpPr>
        <p:spPr>
          <a:xfrm>
            <a:off x="2177232" y="1129942"/>
            <a:ext cx="8784976" cy="369332"/>
          </a:xfrm>
          <a:prstGeom prst="rect">
            <a:avLst/>
          </a:prstGeom>
        </p:spPr>
        <p:txBody>
          <a:bodyPr wrap="square">
            <a:spAutoFit/>
          </a:bodyPr>
          <a:lstStyle/>
          <a:p>
            <a:pPr marL="0" indent="0" algn="ctr">
              <a:buNone/>
            </a:pPr>
            <a:r>
              <a:rPr lang="fr-FR" dirty="0"/>
              <a:t>Edition des grilles indiciaires (</a:t>
            </a:r>
            <a:r>
              <a:rPr lang="fr-FR" i="1" dirty="0"/>
              <a:t>par filière, cadres d'emplois et grade</a:t>
            </a:r>
            <a:r>
              <a:rPr lang="fr-FR" dirty="0"/>
              <a:t>)</a:t>
            </a:r>
          </a:p>
        </p:txBody>
      </p:sp>
      <p:pic>
        <p:nvPicPr>
          <p:cNvPr id="14" name="Image 13"/>
          <p:cNvPicPr>
            <a:picLocks noChangeAspect="1"/>
          </p:cNvPicPr>
          <p:nvPr/>
        </p:nvPicPr>
        <p:blipFill>
          <a:blip r:embed="rId5"/>
          <a:stretch>
            <a:fillRect/>
          </a:stretch>
        </p:blipFill>
        <p:spPr>
          <a:xfrm>
            <a:off x="7749133" y="5632662"/>
            <a:ext cx="2200275" cy="514350"/>
          </a:xfrm>
          <a:prstGeom prst="rect">
            <a:avLst/>
          </a:prstGeom>
        </p:spPr>
      </p:pic>
      <p:sp>
        <p:nvSpPr>
          <p:cNvPr id="15" name="Rectangle 14"/>
          <p:cNvSpPr/>
          <p:nvPr/>
        </p:nvSpPr>
        <p:spPr>
          <a:xfrm>
            <a:off x="838200" y="5746383"/>
            <a:ext cx="6096000" cy="307777"/>
          </a:xfrm>
          <a:prstGeom prst="rect">
            <a:avLst/>
          </a:prstGeom>
        </p:spPr>
        <p:txBody>
          <a:bodyPr>
            <a:spAutoFit/>
          </a:bodyPr>
          <a:lstStyle/>
          <a:p>
            <a:pPr marL="355600" indent="-355600" algn="just"/>
            <a:r>
              <a:rPr lang="fr-FR" sz="1400" dirty="0"/>
              <a:t>7 - le document est disponible dans les téléchargements sous format PDF</a:t>
            </a:r>
          </a:p>
        </p:txBody>
      </p:sp>
      <p:sp>
        <p:nvSpPr>
          <p:cNvPr id="20" name="Rectangle 19"/>
          <p:cNvSpPr/>
          <p:nvPr/>
        </p:nvSpPr>
        <p:spPr>
          <a:xfrm>
            <a:off x="2999656" y="3933056"/>
            <a:ext cx="967011" cy="518864"/>
          </a:xfrm>
          <a:prstGeom prst="rect">
            <a:avLst/>
          </a:prstGeom>
          <a:noFill/>
          <a:ln w="38100">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09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83632" y="1340768"/>
            <a:ext cx="8065591" cy="3960440"/>
          </a:xfrm>
        </p:spPr>
        <p:txBody>
          <a:bodyPr anchor="ctr"/>
          <a:lstStyle/>
          <a:p>
            <a:pPr marL="0" indent="0" algn="ctr" fontAlgn="auto">
              <a:spcBef>
                <a:spcPct val="50000"/>
              </a:spcBef>
              <a:spcAft>
                <a:spcPts val="0"/>
              </a:spcAft>
              <a:buNone/>
              <a:defRPr/>
            </a:pPr>
            <a:r>
              <a:rPr lang="fr-FR" sz="4800" b="1" dirty="0">
                <a:solidFill>
                  <a:srgbClr val="59A4D3"/>
                </a:solidFill>
                <a:latin typeface="Helvetica" panose="020B0604020202020204" pitchFamily="34" charset="0"/>
              </a:rPr>
              <a:t>ELECTIONS </a:t>
            </a:r>
          </a:p>
          <a:p>
            <a:pPr marL="0" indent="0" algn="ctr" fontAlgn="auto">
              <a:spcBef>
                <a:spcPct val="50000"/>
              </a:spcBef>
              <a:spcAft>
                <a:spcPts val="0"/>
              </a:spcAft>
              <a:buNone/>
              <a:defRPr/>
            </a:pPr>
            <a:r>
              <a:rPr lang="fr-FR" sz="4800" b="1" dirty="0">
                <a:solidFill>
                  <a:srgbClr val="59A4D3"/>
                </a:solidFill>
                <a:latin typeface="Helvetica" panose="020B0604020202020204" pitchFamily="34" charset="0"/>
              </a:rPr>
              <a:t>PROFESSIONNELLES</a:t>
            </a:r>
          </a:p>
          <a:p>
            <a:pPr marL="0" indent="0" algn="ctr" fontAlgn="auto">
              <a:spcBef>
                <a:spcPct val="50000"/>
              </a:spcBef>
              <a:spcAft>
                <a:spcPts val="0"/>
              </a:spcAft>
              <a:buNone/>
              <a:defRPr/>
            </a:pPr>
            <a:r>
              <a:rPr lang="fr-FR" sz="4800" b="1" dirty="0">
                <a:solidFill>
                  <a:srgbClr val="59A4D3"/>
                </a:solidFill>
                <a:latin typeface="Helvetica" panose="020B0604020202020204" pitchFamily="34" charset="0"/>
              </a:rPr>
              <a:t>Saisie des électeurs contractuels</a:t>
            </a:r>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21</a:t>
            </a:fld>
            <a:endParaRPr lang="fr-FR"/>
          </a:p>
        </p:txBody>
      </p:sp>
    </p:spTree>
    <p:extLst>
      <p:ext uri="{BB962C8B-B14F-4D97-AF65-F5344CB8AC3E}">
        <p14:creationId xmlns:p14="http://schemas.microsoft.com/office/powerpoint/2010/main" val="8015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592" y="198438"/>
            <a:ext cx="9505056" cy="1862410"/>
          </a:xfrm>
        </p:spPr>
        <p:txBody>
          <a:bodyPr/>
          <a:lstStyle/>
          <a:p>
            <a:r>
              <a:rPr lang="fr-FR" sz="3200" dirty="0"/>
              <a:t>Elections professionnelles de 2022</a:t>
            </a:r>
            <a:br>
              <a:rPr lang="fr-FR" sz="3200" dirty="0"/>
            </a:br>
            <a:r>
              <a:rPr lang="fr-FR" sz="3200" dirty="0"/>
              <a:t>Mise à jour des effectifs des électeurs contractuels</a:t>
            </a:r>
          </a:p>
        </p:txBody>
      </p:sp>
      <p:sp>
        <p:nvSpPr>
          <p:cNvPr id="3" name="Espace réservé du contenu 2"/>
          <p:cNvSpPr>
            <a:spLocks noGrp="1"/>
          </p:cNvSpPr>
          <p:nvPr>
            <p:ph idx="1"/>
          </p:nvPr>
        </p:nvSpPr>
        <p:spPr>
          <a:xfrm>
            <a:off x="1703512" y="2060848"/>
            <a:ext cx="9505056" cy="3888432"/>
          </a:xfrm>
        </p:spPr>
        <p:txBody>
          <a:bodyPr anchor="ctr"/>
          <a:lstStyle/>
          <a:p>
            <a:pPr marL="0" indent="0" algn="just">
              <a:buNone/>
            </a:pPr>
            <a:r>
              <a:rPr lang="fr-FR" dirty="0">
                <a:solidFill>
                  <a:srgbClr val="00539F"/>
                </a:solidFill>
              </a:rPr>
              <a:t>La campagne de saisie des électeurs contractuels pour les élections professionnelles de 2022 est ouverte du</a:t>
            </a:r>
          </a:p>
          <a:p>
            <a:pPr marL="0" indent="0" algn="ctr">
              <a:spcBef>
                <a:spcPts val="1200"/>
              </a:spcBef>
              <a:spcAft>
                <a:spcPts val="1200"/>
              </a:spcAft>
              <a:buNone/>
            </a:pPr>
            <a:r>
              <a:rPr lang="fr-FR" b="1" dirty="0">
                <a:solidFill>
                  <a:srgbClr val="FF0000"/>
                </a:solidFill>
              </a:rPr>
              <a:t>14 décembre 2021 au 15 janvier 2022</a:t>
            </a:r>
          </a:p>
          <a:p>
            <a:pPr marL="0" indent="0" algn="just">
              <a:buNone/>
            </a:pPr>
            <a:r>
              <a:rPr lang="fr-FR" dirty="0">
                <a:solidFill>
                  <a:srgbClr val="00539F"/>
                </a:solidFill>
              </a:rPr>
              <a:t>afin que la préparation des différents travaux électoraux effectués par le service Suivi des carrières et projets d’actes puissent commencer.</a:t>
            </a:r>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22</a:t>
            </a:fld>
            <a:endParaRPr lang="fr-FR"/>
          </a:p>
        </p:txBody>
      </p:sp>
    </p:spTree>
    <p:extLst>
      <p:ext uri="{BB962C8B-B14F-4D97-AF65-F5344CB8AC3E}">
        <p14:creationId xmlns:p14="http://schemas.microsoft.com/office/powerpoint/2010/main" val="167973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a:t>
            </a:r>
            <a:br>
              <a:rPr lang="fr-FR" dirty="0"/>
            </a:br>
            <a:r>
              <a:rPr lang="fr-FR" dirty="0"/>
              <a:t>avant la saisie</a:t>
            </a:r>
          </a:p>
        </p:txBody>
      </p:sp>
      <p:sp>
        <p:nvSpPr>
          <p:cNvPr id="3" name="Espace réservé du contenu 2"/>
          <p:cNvSpPr>
            <a:spLocks noGrp="1"/>
          </p:cNvSpPr>
          <p:nvPr>
            <p:ph idx="1"/>
          </p:nvPr>
        </p:nvSpPr>
        <p:spPr>
          <a:xfrm>
            <a:off x="2135560" y="1925253"/>
            <a:ext cx="9145016" cy="4024028"/>
          </a:xfrm>
        </p:spPr>
        <p:txBody>
          <a:bodyPr anchor="t"/>
          <a:lstStyle/>
          <a:p>
            <a:pPr marL="0" indent="0" algn="just">
              <a:buNone/>
            </a:pPr>
            <a:r>
              <a:rPr lang="fr-FR" dirty="0">
                <a:solidFill>
                  <a:srgbClr val="00539F"/>
                </a:solidFill>
              </a:rPr>
              <a:t>Avant de commencer la saisie, il est </a:t>
            </a:r>
            <a:r>
              <a:rPr lang="fr-FR" dirty="0">
                <a:solidFill>
                  <a:srgbClr val="FF0000"/>
                </a:solidFill>
              </a:rPr>
              <a:t>très important </a:t>
            </a:r>
            <a:r>
              <a:rPr lang="fr-FR" dirty="0">
                <a:solidFill>
                  <a:srgbClr val="00539F"/>
                </a:solidFill>
              </a:rPr>
              <a:t>d’effectuer au préalable la vérification de la qualité d’électeur contractuel en fonction de l’élection concernée (</a:t>
            </a:r>
            <a:r>
              <a:rPr lang="fr-FR" i="1" dirty="0">
                <a:solidFill>
                  <a:srgbClr val="00539F"/>
                </a:solidFill>
              </a:rPr>
              <a:t>CST ou CCP</a:t>
            </a:r>
            <a:r>
              <a:rPr lang="fr-FR" dirty="0">
                <a:solidFill>
                  <a:srgbClr val="00539F"/>
                </a:solidFill>
              </a:rPr>
              <a:t>).</a:t>
            </a:r>
          </a:p>
          <a:p>
            <a:pPr marL="0" indent="0" algn="just">
              <a:buNone/>
            </a:pPr>
            <a:endParaRPr lang="fr-FR" dirty="0">
              <a:solidFill>
                <a:srgbClr val="00539F"/>
              </a:solidFill>
            </a:endParaRPr>
          </a:p>
          <a:p>
            <a:pPr marL="0" indent="0" algn="just">
              <a:buNone/>
            </a:pPr>
            <a:r>
              <a:rPr lang="fr-FR" dirty="0">
                <a:solidFill>
                  <a:srgbClr val="00539F"/>
                </a:solidFill>
              </a:rPr>
              <a:t>Il est rappelé que </a:t>
            </a:r>
            <a:r>
              <a:rPr lang="fr-FR" dirty="0">
                <a:solidFill>
                  <a:srgbClr val="FF0000"/>
                </a:solidFill>
              </a:rPr>
              <a:t>les agents contractuels de droit privé sont électeurs uniquement au Comité Social Territorial.</a:t>
            </a:r>
          </a:p>
          <a:p>
            <a:pPr>
              <a:buFont typeface="Wingdings" panose="05000000000000000000" pitchFamily="2" charset="2"/>
              <a:buChar char="Ø"/>
            </a:pPr>
            <a:endParaRPr lang="fr-FR" dirty="0">
              <a:solidFill>
                <a:srgbClr val="00539F"/>
              </a:solidFill>
            </a:endParaRPr>
          </a:p>
          <a:p>
            <a:pPr>
              <a:buFont typeface="Wingdings" panose="05000000000000000000" pitchFamily="2" charset="2"/>
              <a:buChar char="Ø"/>
            </a:pPr>
            <a:endParaRPr lang="fr-FR" dirty="0">
              <a:solidFill>
                <a:srgbClr val="00539F"/>
              </a:solidFill>
            </a:endParaRPr>
          </a:p>
          <a:p>
            <a:pPr>
              <a:buFont typeface="Wingdings" panose="05000000000000000000" pitchFamily="2" charset="2"/>
              <a:buChar char="Ø"/>
            </a:pPr>
            <a:endParaRPr lang="fr-FR" dirty="0">
              <a:solidFill>
                <a:srgbClr val="00539F"/>
              </a:solidFill>
            </a:endParaRPr>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23</a:t>
            </a:fld>
            <a:endParaRPr lang="fr-FR"/>
          </a:p>
        </p:txBody>
      </p:sp>
    </p:spTree>
    <p:extLst>
      <p:ext uri="{BB962C8B-B14F-4D97-AF65-F5344CB8AC3E}">
        <p14:creationId xmlns:p14="http://schemas.microsoft.com/office/powerpoint/2010/main" val="365714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Vérification de la qualité d’électeur</a:t>
            </a:r>
          </a:p>
        </p:txBody>
      </p:sp>
      <p:sp>
        <p:nvSpPr>
          <p:cNvPr id="3" name="Espace réservé du contenu 2"/>
          <p:cNvSpPr>
            <a:spLocks noGrp="1"/>
          </p:cNvSpPr>
          <p:nvPr>
            <p:ph idx="1"/>
          </p:nvPr>
        </p:nvSpPr>
        <p:spPr>
          <a:xfrm>
            <a:off x="2495600" y="1341438"/>
            <a:ext cx="8942916" cy="4525963"/>
          </a:xfrm>
        </p:spPr>
        <p:txBody>
          <a:bodyPr/>
          <a:lstStyle/>
          <a:p>
            <a:pPr marL="0" indent="0" algn="just">
              <a:buNone/>
            </a:pPr>
            <a:r>
              <a:rPr lang="fr-FR" sz="1500" dirty="0"/>
              <a:t>Des fiches électeurs sont disponibles dans la rubrique dédiée aux élections professionnelles accessible sur le site du Centre de Gestion de la Gironde via l’adresse suivante : </a:t>
            </a:r>
            <a:r>
              <a:rPr lang="fr-FR" sz="1500" dirty="0">
                <a:hlinkClick r:id="rId2"/>
              </a:rPr>
              <a:t>http://www.cdg33.fr/</a:t>
            </a:r>
            <a:endParaRPr lang="fr-FR" sz="15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24</a:t>
            </a:fld>
            <a:endParaRPr lang="fr-FR"/>
          </a:p>
        </p:txBody>
      </p:sp>
      <p:cxnSp>
        <p:nvCxnSpPr>
          <p:cNvPr id="8" name="Connecteur droit avec flèche 7"/>
          <p:cNvCxnSpPr>
            <a:cxnSpLocks/>
          </p:cNvCxnSpPr>
          <p:nvPr/>
        </p:nvCxnSpPr>
        <p:spPr>
          <a:xfrm>
            <a:off x="1559496" y="5201004"/>
            <a:ext cx="10515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1F6A909E-3342-4BB2-8ACA-3BB280E0CA75}"/>
              </a:ext>
            </a:extLst>
          </p:cNvPr>
          <p:cNvPicPr>
            <a:picLocks noChangeAspect="1"/>
          </p:cNvPicPr>
          <p:nvPr/>
        </p:nvPicPr>
        <p:blipFill>
          <a:blip r:embed="rId3"/>
          <a:stretch>
            <a:fillRect/>
          </a:stretch>
        </p:blipFill>
        <p:spPr>
          <a:xfrm>
            <a:off x="2639485" y="2036763"/>
            <a:ext cx="8410575" cy="4124325"/>
          </a:xfrm>
          <a:prstGeom prst="rect">
            <a:avLst/>
          </a:prstGeom>
        </p:spPr>
      </p:pic>
    </p:spTree>
    <p:extLst>
      <p:ext uri="{BB962C8B-B14F-4D97-AF65-F5344CB8AC3E}">
        <p14:creationId xmlns:p14="http://schemas.microsoft.com/office/powerpoint/2010/main" val="118580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u contenu 16">
            <a:extLst>
              <a:ext uri="{FF2B5EF4-FFF2-40B4-BE49-F238E27FC236}">
                <a16:creationId xmlns:a16="http://schemas.microsoft.com/office/drawing/2014/main" id="{0FDA2703-92A6-4222-964A-054B42523E3A}"/>
              </a:ext>
            </a:extLst>
          </p:cNvPr>
          <p:cNvPicPr>
            <a:picLocks noGrp="1" noChangeAspect="1"/>
          </p:cNvPicPr>
          <p:nvPr>
            <p:ph idx="1"/>
          </p:nvPr>
        </p:nvPicPr>
        <p:blipFill>
          <a:blip r:embed="rId2"/>
          <a:stretch>
            <a:fillRect/>
          </a:stretch>
        </p:blipFill>
        <p:spPr>
          <a:xfrm>
            <a:off x="2207568" y="3349038"/>
            <a:ext cx="5286375" cy="1495425"/>
          </a:xfrm>
        </p:spPr>
      </p:pic>
      <p:sp>
        <p:nvSpPr>
          <p:cNvPr id="2" name="Titre 1"/>
          <p:cNvSpPr>
            <a:spLocks noGrp="1"/>
          </p:cNvSpPr>
          <p:nvPr>
            <p:ph type="title"/>
          </p:nvPr>
        </p:nvSpPr>
        <p:spPr>
          <a:xfrm>
            <a:off x="2423592" y="198438"/>
            <a:ext cx="8712968" cy="1422280"/>
          </a:xfrm>
        </p:spPr>
        <p:txBody>
          <a:bodyPr/>
          <a:lstStyle/>
          <a:p>
            <a:r>
              <a:rPr lang="fr-FR" sz="3500" dirty="0"/>
              <a:t>Activation de la saisie des électeurs contractuels pour la collectivité</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25</a:t>
            </a:fld>
            <a:endParaRPr lang="fr-FR"/>
          </a:p>
        </p:txBody>
      </p:sp>
      <p:cxnSp>
        <p:nvCxnSpPr>
          <p:cNvPr id="6" name="Connecteur droit avec flèche 5"/>
          <p:cNvCxnSpPr/>
          <p:nvPr/>
        </p:nvCxnSpPr>
        <p:spPr>
          <a:xfrm flipV="1">
            <a:off x="2636133" y="4656533"/>
            <a:ext cx="413698" cy="6446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75520" y="5301208"/>
            <a:ext cx="4711402" cy="553998"/>
          </a:xfrm>
          <a:prstGeom prst="rect">
            <a:avLst/>
          </a:prstGeom>
          <a:solidFill>
            <a:schemeClr val="bg1"/>
          </a:solidFill>
          <a:ln w="28575">
            <a:solidFill>
              <a:srgbClr val="00539F"/>
            </a:solidFill>
          </a:ln>
        </p:spPr>
        <p:txBody>
          <a:bodyPr wrap="square" rtlCol="0">
            <a:spAutoFit/>
          </a:bodyPr>
          <a:lstStyle/>
          <a:p>
            <a:pPr marL="269875" indent="-269875"/>
            <a:r>
              <a:rPr lang="fr-FR" sz="1500" dirty="0"/>
              <a:t>3 -	Cliquez ici pour avoir accès à la saisie des agents contractuels</a:t>
            </a:r>
          </a:p>
        </p:txBody>
      </p:sp>
      <p:sp>
        <p:nvSpPr>
          <p:cNvPr id="4" name="ZoneTexte 3"/>
          <p:cNvSpPr txBox="1"/>
          <p:nvPr/>
        </p:nvSpPr>
        <p:spPr>
          <a:xfrm>
            <a:off x="4662382" y="4075215"/>
            <a:ext cx="2808312" cy="215444"/>
          </a:xfrm>
          <a:prstGeom prst="rect">
            <a:avLst/>
          </a:prstGeom>
          <a:solidFill>
            <a:schemeClr val="bg1"/>
          </a:solidFill>
        </p:spPr>
        <p:txBody>
          <a:bodyPr wrap="square" rtlCol="0">
            <a:spAutoFit/>
          </a:bodyPr>
          <a:lstStyle/>
          <a:p>
            <a:r>
              <a:rPr lang="fr-FR" sz="800" dirty="0"/>
              <a:t>COMMUNE DE LA GIRONDE</a:t>
            </a:r>
          </a:p>
        </p:txBody>
      </p:sp>
      <p:cxnSp>
        <p:nvCxnSpPr>
          <p:cNvPr id="10" name="Connecteur droit avec flèche 9"/>
          <p:cNvCxnSpPr>
            <a:cxnSpLocks/>
          </p:cNvCxnSpPr>
          <p:nvPr/>
        </p:nvCxnSpPr>
        <p:spPr>
          <a:xfrm flipH="1">
            <a:off x="3395602" y="2932593"/>
            <a:ext cx="252126" cy="435889"/>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598942" y="2609428"/>
            <a:ext cx="3137018" cy="323165"/>
          </a:xfrm>
          <a:prstGeom prst="rect">
            <a:avLst/>
          </a:prstGeom>
          <a:noFill/>
          <a:ln w="28575">
            <a:solidFill>
              <a:srgbClr val="00539F"/>
            </a:solidFill>
          </a:ln>
        </p:spPr>
        <p:txBody>
          <a:bodyPr wrap="square" rtlCol="0">
            <a:spAutoFit/>
          </a:bodyPr>
          <a:lstStyle/>
          <a:p>
            <a:r>
              <a:rPr lang="fr-FR" sz="1500" dirty="0"/>
              <a:t>1- Cliquez sur l’onglet "collectivité"</a:t>
            </a:r>
          </a:p>
        </p:txBody>
      </p:sp>
      <p:sp>
        <p:nvSpPr>
          <p:cNvPr id="12" name="ZoneTexte 11"/>
          <p:cNvSpPr txBox="1"/>
          <p:nvPr/>
        </p:nvSpPr>
        <p:spPr>
          <a:xfrm>
            <a:off x="1816647" y="1923220"/>
            <a:ext cx="9319913" cy="369332"/>
          </a:xfrm>
          <a:prstGeom prst="rect">
            <a:avLst/>
          </a:prstGeom>
          <a:noFill/>
        </p:spPr>
        <p:txBody>
          <a:bodyPr wrap="square" rtlCol="0">
            <a:spAutoFit/>
          </a:bodyPr>
          <a:lstStyle/>
          <a:p>
            <a:pPr algn="just"/>
            <a:r>
              <a:rPr lang="fr-FR" dirty="0"/>
              <a:t>Pour débuter la saisie des agents contractuels après vous être connectés à Extranet RH :</a:t>
            </a:r>
          </a:p>
        </p:txBody>
      </p:sp>
      <p:cxnSp>
        <p:nvCxnSpPr>
          <p:cNvPr id="16" name="Connecteur droit avec flèche 15"/>
          <p:cNvCxnSpPr>
            <a:cxnSpLocks/>
            <a:stCxn id="15" idx="1"/>
          </p:cNvCxnSpPr>
          <p:nvPr/>
        </p:nvCxnSpPr>
        <p:spPr>
          <a:xfrm flipH="1">
            <a:off x="6723510" y="4075215"/>
            <a:ext cx="747184" cy="66348"/>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470694" y="3798216"/>
            <a:ext cx="3521850" cy="553998"/>
          </a:xfrm>
          <a:prstGeom prst="rect">
            <a:avLst/>
          </a:prstGeom>
          <a:solidFill>
            <a:schemeClr val="bg1"/>
          </a:solidFill>
          <a:ln w="28575">
            <a:solidFill>
              <a:srgbClr val="00539F"/>
            </a:solidFill>
          </a:ln>
        </p:spPr>
        <p:txBody>
          <a:bodyPr wrap="square" rtlCol="0">
            <a:spAutoFit/>
          </a:bodyPr>
          <a:lstStyle/>
          <a:p>
            <a:pPr marL="269875" indent="-269875" algn="just"/>
            <a:r>
              <a:rPr lang="fr-FR" sz="1500" dirty="0"/>
              <a:t>2 -	Choisir la collectivité concernée en cliquant sur la loupe (</a:t>
            </a:r>
            <a:r>
              <a:rPr lang="fr-FR" sz="1500" i="1" dirty="0"/>
              <a:t>si besoin</a:t>
            </a:r>
            <a:r>
              <a:rPr lang="fr-FR" sz="1500" dirty="0"/>
              <a:t>)</a:t>
            </a:r>
          </a:p>
        </p:txBody>
      </p:sp>
      <p:sp>
        <p:nvSpPr>
          <p:cNvPr id="13" name="ZoneTexte 12">
            <a:extLst>
              <a:ext uri="{FF2B5EF4-FFF2-40B4-BE49-F238E27FC236}">
                <a16:creationId xmlns:a16="http://schemas.microsoft.com/office/drawing/2014/main" id="{E89B4D33-31AA-44C9-9D28-89B7A6F7D62D}"/>
              </a:ext>
            </a:extLst>
          </p:cNvPr>
          <p:cNvSpPr txBox="1"/>
          <p:nvPr/>
        </p:nvSpPr>
        <p:spPr>
          <a:xfrm>
            <a:off x="7493943" y="4692406"/>
            <a:ext cx="3521850" cy="553998"/>
          </a:xfrm>
          <a:prstGeom prst="rect">
            <a:avLst/>
          </a:prstGeom>
          <a:solidFill>
            <a:schemeClr val="bg1"/>
          </a:solidFill>
          <a:ln w="28575">
            <a:solidFill>
              <a:srgbClr val="00539F"/>
            </a:solidFill>
          </a:ln>
        </p:spPr>
        <p:txBody>
          <a:bodyPr wrap="square" rtlCol="0">
            <a:spAutoFit/>
          </a:bodyPr>
          <a:lstStyle/>
          <a:p>
            <a:pPr marL="269875" indent="-269875" algn="just"/>
            <a:r>
              <a:rPr lang="fr-FR" sz="1500" dirty="0"/>
              <a:t>4 -	Cliquez sur le lien afin d'accéder au module de saisie</a:t>
            </a:r>
          </a:p>
        </p:txBody>
      </p:sp>
      <p:pic>
        <p:nvPicPr>
          <p:cNvPr id="7" name="Image 6">
            <a:extLst>
              <a:ext uri="{FF2B5EF4-FFF2-40B4-BE49-F238E27FC236}">
                <a16:creationId xmlns:a16="http://schemas.microsoft.com/office/drawing/2014/main" id="{F05691B7-B076-469A-A023-B1CAAF698CB2}"/>
              </a:ext>
            </a:extLst>
          </p:cNvPr>
          <p:cNvPicPr>
            <a:picLocks noChangeAspect="1"/>
          </p:cNvPicPr>
          <p:nvPr/>
        </p:nvPicPr>
        <p:blipFill>
          <a:blip r:embed="rId3"/>
          <a:stretch>
            <a:fillRect/>
          </a:stretch>
        </p:blipFill>
        <p:spPr>
          <a:xfrm>
            <a:off x="4422384" y="4474103"/>
            <a:ext cx="2714625" cy="228600"/>
          </a:xfrm>
          <a:prstGeom prst="rect">
            <a:avLst/>
          </a:prstGeom>
        </p:spPr>
      </p:pic>
      <p:cxnSp>
        <p:nvCxnSpPr>
          <p:cNvPr id="14" name="Connecteur droit avec flèche 13">
            <a:extLst>
              <a:ext uri="{FF2B5EF4-FFF2-40B4-BE49-F238E27FC236}">
                <a16:creationId xmlns:a16="http://schemas.microsoft.com/office/drawing/2014/main" id="{648CE7DE-C5D1-4C64-A775-A535087DD987}"/>
              </a:ext>
            </a:extLst>
          </p:cNvPr>
          <p:cNvCxnSpPr>
            <a:cxnSpLocks/>
          </p:cNvCxnSpPr>
          <p:nvPr/>
        </p:nvCxnSpPr>
        <p:spPr>
          <a:xfrm flipH="1" flipV="1">
            <a:off x="6780076" y="4692406"/>
            <a:ext cx="713867" cy="127083"/>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4538" y="3444100"/>
            <a:ext cx="670997" cy="840847"/>
          </a:xfrm>
          <a:prstGeom prst="rect">
            <a:avLst/>
          </a:prstGeom>
        </p:spPr>
      </p:pic>
      <p:pic>
        <p:nvPicPr>
          <p:cNvPr id="32" name="Image 31">
            <a:extLst>
              <a:ext uri="{FF2B5EF4-FFF2-40B4-BE49-F238E27FC236}">
                <a16:creationId xmlns:a16="http://schemas.microsoft.com/office/drawing/2014/main" id="{B7B8EDF2-F48E-422A-9314-27D4B16AB463}"/>
              </a:ext>
            </a:extLst>
          </p:cNvPr>
          <p:cNvPicPr>
            <a:picLocks noChangeAspect="1"/>
          </p:cNvPicPr>
          <p:nvPr/>
        </p:nvPicPr>
        <p:blipFill>
          <a:blip r:embed="rId3"/>
          <a:stretch>
            <a:fillRect/>
          </a:stretch>
        </p:blipFill>
        <p:spPr>
          <a:xfrm>
            <a:off x="1996395" y="2040696"/>
            <a:ext cx="8523440" cy="4413071"/>
          </a:xfrm>
          <a:prstGeom prst="rect">
            <a:avLst/>
          </a:prstGeom>
        </p:spPr>
      </p:pic>
      <p:sp>
        <p:nvSpPr>
          <p:cNvPr id="3" name="ZoneTexte 2"/>
          <p:cNvSpPr txBox="1"/>
          <p:nvPr/>
        </p:nvSpPr>
        <p:spPr>
          <a:xfrm>
            <a:off x="3719738" y="1916833"/>
            <a:ext cx="288031" cy="99853"/>
          </a:xfrm>
          <a:prstGeom prst="rect">
            <a:avLst/>
          </a:prstGeom>
          <a:solidFill>
            <a:schemeClr val="bg1"/>
          </a:solidFill>
        </p:spPr>
        <p:txBody>
          <a:bodyPr wrap="square" rtlCol="0">
            <a:spAutoFit/>
          </a:bodyPr>
          <a:lstStyle/>
          <a:p>
            <a:endParaRPr lang="fr-FR" sz="400" dirty="0"/>
          </a:p>
        </p:txBody>
      </p:sp>
      <p:sp>
        <p:nvSpPr>
          <p:cNvPr id="2" name="Titre 1"/>
          <p:cNvSpPr>
            <a:spLocks noGrp="1"/>
          </p:cNvSpPr>
          <p:nvPr>
            <p:ph type="title"/>
          </p:nvPr>
        </p:nvSpPr>
        <p:spPr>
          <a:xfrm>
            <a:off x="2639616" y="172284"/>
            <a:ext cx="8942916" cy="1143000"/>
          </a:xfrm>
        </p:spPr>
        <p:txBody>
          <a:bodyPr/>
          <a:lstStyle/>
          <a:p>
            <a:r>
              <a:rPr lang="fr-FR" dirty="0"/>
              <a:t>Saisie du</a:t>
            </a:r>
            <a:br>
              <a:rPr lang="fr-FR" dirty="0"/>
            </a:br>
            <a:r>
              <a:rPr lang="fr-FR" dirty="0"/>
              <a:t>premier électeur contractuel</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26</a:t>
            </a:fld>
            <a:endParaRPr lang="fr-FR"/>
          </a:p>
        </p:txBody>
      </p:sp>
      <p:cxnSp>
        <p:nvCxnSpPr>
          <p:cNvPr id="6" name="Connecteur droit avec flèche 5"/>
          <p:cNvCxnSpPr>
            <a:cxnSpLocks/>
          </p:cNvCxnSpPr>
          <p:nvPr/>
        </p:nvCxnSpPr>
        <p:spPr>
          <a:xfrm>
            <a:off x="4058918" y="4097133"/>
            <a:ext cx="1445429"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flipH="1">
            <a:off x="7032103" y="4581128"/>
            <a:ext cx="489579"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521681" y="4269647"/>
            <a:ext cx="4262951" cy="1107996"/>
          </a:xfrm>
          <a:prstGeom prst="rect">
            <a:avLst/>
          </a:prstGeom>
          <a:solidFill>
            <a:schemeClr val="bg1"/>
          </a:solidFill>
          <a:ln w="28575">
            <a:solidFill>
              <a:srgbClr val="00539F"/>
            </a:solidFill>
          </a:ln>
        </p:spPr>
        <p:txBody>
          <a:bodyPr wrap="square" rtlCol="0">
            <a:spAutoFit/>
          </a:bodyPr>
          <a:lstStyle/>
          <a:p>
            <a:pPr algn="just"/>
            <a:r>
              <a:rPr lang="fr-FR" sz="1100" dirty="0"/>
              <a:t>Cocher </a:t>
            </a:r>
            <a:r>
              <a:rPr lang="fr-FR" sz="1100" b="1" dirty="0">
                <a:solidFill>
                  <a:srgbClr val="FF0000"/>
                </a:solidFill>
              </a:rPr>
              <a:t>obligatoirement</a:t>
            </a:r>
            <a:r>
              <a:rPr lang="fr-FR" sz="1100" dirty="0"/>
              <a:t> la ou les cases en fonction de la ou des élection(</a:t>
            </a:r>
            <a:r>
              <a:rPr lang="fr-FR" sz="1100" i="1" dirty="0"/>
              <a:t>s</a:t>
            </a:r>
            <a:r>
              <a:rPr lang="fr-FR" sz="1100" dirty="0"/>
              <a:t>) où l’agent doit voter (</a:t>
            </a:r>
            <a:r>
              <a:rPr lang="fr-FR" sz="1000" i="1" dirty="0"/>
              <a:t>se reporter aux fiches électeurs sur le site internet du Centre de Gestion</a:t>
            </a:r>
            <a:r>
              <a:rPr lang="fr-FR" sz="1100" dirty="0"/>
              <a:t>).</a:t>
            </a:r>
          </a:p>
          <a:p>
            <a:pPr algn="just"/>
            <a:endParaRPr lang="fr-FR" sz="1100" dirty="0"/>
          </a:p>
          <a:p>
            <a:pPr algn="just"/>
            <a:r>
              <a:rPr lang="fr-FR" sz="1100" b="1" dirty="0">
                <a:solidFill>
                  <a:srgbClr val="FF0000"/>
                </a:solidFill>
              </a:rPr>
              <a:t>Les agents contractuels </a:t>
            </a:r>
            <a:r>
              <a:rPr lang="fr-FR" sz="1100" b="1" u="sng" dirty="0">
                <a:solidFill>
                  <a:srgbClr val="FF0000"/>
                </a:solidFill>
              </a:rPr>
              <a:t>de droit privé</a:t>
            </a:r>
            <a:r>
              <a:rPr lang="fr-FR" sz="1100" b="1" dirty="0">
                <a:solidFill>
                  <a:srgbClr val="FF0000"/>
                </a:solidFill>
              </a:rPr>
              <a:t> sont électeurs uniquement au Comité Social Territorial</a:t>
            </a:r>
            <a:endParaRPr lang="fr-FR" sz="1100" b="1" dirty="0"/>
          </a:p>
        </p:txBody>
      </p:sp>
      <p:sp>
        <p:nvSpPr>
          <p:cNvPr id="13" name="ZoneTexte 12"/>
          <p:cNvSpPr txBox="1"/>
          <p:nvPr/>
        </p:nvSpPr>
        <p:spPr>
          <a:xfrm>
            <a:off x="8415930" y="2260008"/>
            <a:ext cx="2736304" cy="261610"/>
          </a:xfrm>
          <a:prstGeom prst="rect">
            <a:avLst/>
          </a:prstGeom>
          <a:solidFill>
            <a:schemeClr val="bg1"/>
          </a:solidFill>
          <a:ln w="28575">
            <a:solidFill>
              <a:srgbClr val="00539F"/>
            </a:solidFill>
          </a:ln>
        </p:spPr>
        <p:txBody>
          <a:bodyPr wrap="square" rtlCol="0">
            <a:spAutoFit/>
          </a:bodyPr>
          <a:lstStyle/>
          <a:p>
            <a:pPr algn="just"/>
            <a:r>
              <a:rPr lang="fr-FR" sz="1100" dirty="0"/>
              <a:t>Renseigner les données individuelles</a:t>
            </a:r>
          </a:p>
        </p:txBody>
      </p:sp>
      <p:cxnSp>
        <p:nvCxnSpPr>
          <p:cNvPr id="16" name="Connecteur droit avec flèche 15"/>
          <p:cNvCxnSpPr>
            <a:cxnSpLocks/>
          </p:cNvCxnSpPr>
          <p:nvPr/>
        </p:nvCxnSpPr>
        <p:spPr>
          <a:xfrm flipH="1">
            <a:off x="7680176" y="2430793"/>
            <a:ext cx="751394" cy="15756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529" y="2818142"/>
            <a:ext cx="648072" cy="812119"/>
          </a:xfrm>
          <a:prstGeom prst="rect">
            <a:avLst/>
          </a:prstGeom>
        </p:spPr>
      </p:pic>
      <p:sp>
        <p:nvSpPr>
          <p:cNvPr id="8" name="ZoneTexte 7"/>
          <p:cNvSpPr txBox="1"/>
          <p:nvPr/>
        </p:nvSpPr>
        <p:spPr>
          <a:xfrm>
            <a:off x="191344" y="3627774"/>
            <a:ext cx="3867573" cy="769441"/>
          </a:xfrm>
          <a:prstGeom prst="rect">
            <a:avLst/>
          </a:prstGeom>
          <a:solidFill>
            <a:schemeClr val="bg1"/>
          </a:solidFill>
          <a:ln w="28575">
            <a:solidFill>
              <a:srgbClr val="00539F"/>
            </a:solidFill>
          </a:ln>
        </p:spPr>
        <p:txBody>
          <a:bodyPr wrap="square" rtlCol="0">
            <a:spAutoFit/>
          </a:bodyPr>
          <a:lstStyle/>
          <a:p>
            <a:pPr algn="just"/>
            <a:r>
              <a:rPr lang="fr-FR" sz="1100" dirty="0"/>
              <a:t>Taper la catégorie de l'emploi sur laquelle est positionné l'agent (CTA ou CTB ou CTC) puis cliquez sur la loupe afin d'ouvrir l'assistant, enfin cliquez sur "lancer" et </a:t>
            </a:r>
            <a:r>
              <a:rPr lang="fr-FR" sz="1100" b="1" dirty="0">
                <a:solidFill>
                  <a:srgbClr val="FF0000"/>
                </a:solidFill>
              </a:rPr>
              <a:t>sélectionner uniquement l’un des emplois dans la liste </a:t>
            </a:r>
          </a:p>
        </p:txBody>
      </p:sp>
      <p:sp>
        <p:nvSpPr>
          <p:cNvPr id="4" name="Rectangle 3"/>
          <p:cNvSpPr/>
          <p:nvPr/>
        </p:nvSpPr>
        <p:spPr>
          <a:xfrm>
            <a:off x="4007768" y="1916832"/>
            <a:ext cx="432048" cy="1417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99778B70-E834-4A8B-AD3E-AF9E7E276CFB}"/>
              </a:ext>
            </a:extLst>
          </p:cNvPr>
          <p:cNvPicPr>
            <a:picLocks noChangeAspect="1"/>
          </p:cNvPicPr>
          <p:nvPr/>
        </p:nvPicPr>
        <p:blipFill>
          <a:blip r:embed="rId4"/>
          <a:stretch>
            <a:fillRect/>
          </a:stretch>
        </p:blipFill>
        <p:spPr>
          <a:xfrm>
            <a:off x="1996395" y="1761406"/>
            <a:ext cx="6315075" cy="257175"/>
          </a:xfrm>
          <a:prstGeom prst="rect">
            <a:avLst/>
          </a:prstGeom>
        </p:spPr>
      </p:pic>
      <p:sp>
        <p:nvSpPr>
          <p:cNvPr id="21" name="ZoneTexte 20"/>
          <p:cNvSpPr txBox="1"/>
          <p:nvPr/>
        </p:nvSpPr>
        <p:spPr>
          <a:xfrm>
            <a:off x="5769584" y="1768029"/>
            <a:ext cx="2052595" cy="261610"/>
          </a:xfrm>
          <a:prstGeom prst="rect">
            <a:avLst/>
          </a:prstGeom>
          <a:solidFill>
            <a:schemeClr val="bg1"/>
          </a:solidFill>
          <a:ln w="28575">
            <a:solidFill>
              <a:srgbClr val="00539F"/>
            </a:solidFill>
          </a:ln>
        </p:spPr>
        <p:txBody>
          <a:bodyPr wrap="square" rtlCol="0">
            <a:spAutoFit/>
          </a:bodyPr>
          <a:lstStyle/>
          <a:p>
            <a:pPr algn="just"/>
            <a:r>
              <a:rPr lang="fr-FR" sz="1100" dirty="0"/>
              <a:t>Vérifier la collectivité de saisie</a:t>
            </a:r>
          </a:p>
        </p:txBody>
      </p:sp>
      <p:pic>
        <p:nvPicPr>
          <p:cNvPr id="28" name="Image 27" descr="Une image contenant texte&#10;&#10;Description générée automatiquement">
            <a:extLst>
              <a:ext uri="{FF2B5EF4-FFF2-40B4-BE49-F238E27FC236}">
                <a16:creationId xmlns:a16="http://schemas.microsoft.com/office/drawing/2014/main" id="{5C02A2CD-5FFE-4481-8D6C-97D47F1F350D}"/>
              </a:ext>
            </a:extLst>
          </p:cNvPr>
          <p:cNvPicPr>
            <a:picLocks noChangeAspect="1"/>
          </p:cNvPicPr>
          <p:nvPr/>
        </p:nvPicPr>
        <p:blipFill>
          <a:blip r:embed="rId5"/>
          <a:stretch>
            <a:fillRect/>
          </a:stretch>
        </p:blipFill>
        <p:spPr>
          <a:xfrm>
            <a:off x="143615" y="4432692"/>
            <a:ext cx="2160031" cy="1804620"/>
          </a:xfrm>
          <a:prstGeom prst="rect">
            <a:avLst/>
          </a:prstGeom>
        </p:spPr>
      </p:pic>
      <p:pic>
        <p:nvPicPr>
          <p:cNvPr id="36" name="Image 35">
            <a:extLst>
              <a:ext uri="{FF2B5EF4-FFF2-40B4-BE49-F238E27FC236}">
                <a16:creationId xmlns:a16="http://schemas.microsoft.com/office/drawing/2014/main" id="{152C1160-F17C-4FE5-B9FB-5EF9B5080877}"/>
              </a:ext>
            </a:extLst>
          </p:cNvPr>
          <p:cNvPicPr>
            <a:picLocks noChangeAspect="1"/>
          </p:cNvPicPr>
          <p:nvPr/>
        </p:nvPicPr>
        <p:blipFill>
          <a:blip r:embed="rId6"/>
          <a:stretch>
            <a:fillRect/>
          </a:stretch>
        </p:blipFill>
        <p:spPr>
          <a:xfrm>
            <a:off x="2320085" y="4447892"/>
            <a:ext cx="2438953" cy="1908981"/>
          </a:xfrm>
          <a:prstGeom prst="rect">
            <a:avLst/>
          </a:prstGeom>
        </p:spPr>
      </p:pic>
      <p:pic>
        <p:nvPicPr>
          <p:cNvPr id="27" name="Image 26">
            <a:extLst>
              <a:ext uri="{FF2B5EF4-FFF2-40B4-BE49-F238E27FC236}">
                <a16:creationId xmlns:a16="http://schemas.microsoft.com/office/drawing/2014/main" id="{0A527000-33D2-4FE8-AF9F-9BE9C4A33C9E}"/>
              </a:ext>
            </a:extLst>
          </p:cNvPr>
          <p:cNvPicPr>
            <a:picLocks noChangeAspect="1"/>
          </p:cNvPicPr>
          <p:nvPr/>
        </p:nvPicPr>
        <p:blipFill>
          <a:blip r:embed="rId7"/>
          <a:stretch>
            <a:fillRect/>
          </a:stretch>
        </p:blipFill>
        <p:spPr>
          <a:xfrm>
            <a:off x="2233423" y="1817833"/>
            <a:ext cx="2810500" cy="251423"/>
          </a:xfrm>
          <a:prstGeom prst="rect">
            <a:avLst/>
          </a:prstGeom>
        </p:spPr>
      </p:pic>
      <p:cxnSp>
        <p:nvCxnSpPr>
          <p:cNvPr id="19" name="Connecteur droit avec flèche 18"/>
          <p:cNvCxnSpPr>
            <a:cxnSpLocks/>
          </p:cNvCxnSpPr>
          <p:nvPr/>
        </p:nvCxnSpPr>
        <p:spPr>
          <a:xfrm flipH="1">
            <a:off x="4007768" y="1906707"/>
            <a:ext cx="1761816"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DB0A1E42-7C3E-456F-8A6D-C5C63B90ACE1}"/>
              </a:ext>
            </a:extLst>
          </p:cNvPr>
          <p:cNvSpPr txBox="1"/>
          <p:nvPr/>
        </p:nvSpPr>
        <p:spPr>
          <a:xfrm>
            <a:off x="6023992" y="4473406"/>
            <a:ext cx="1008111" cy="200055"/>
          </a:xfrm>
          <a:prstGeom prst="rect">
            <a:avLst/>
          </a:prstGeom>
          <a:solidFill>
            <a:schemeClr val="bg1"/>
          </a:solidFill>
        </p:spPr>
        <p:txBody>
          <a:bodyPr wrap="square" rtlCol="0">
            <a:spAutoFit/>
          </a:bodyPr>
          <a:lstStyle/>
          <a:p>
            <a:pPr>
              <a:tabLst>
                <a:tab pos="444500" algn="l"/>
              </a:tabLst>
            </a:pPr>
            <a:r>
              <a:rPr lang="fr-FR" sz="700" dirty="0">
                <a:sym typeface="Wingdings" panose="05000000000000000000" pitchFamily="2" charset="2"/>
              </a:rPr>
              <a:t> </a:t>
            </a:r>
            <a:r>
              <a:rPr lang="fr-FR" sz="700" dirty="0"/>
              <a:t>CST	</a:t>
            </a:r>
            <a:r>
              <a:rPr lang="fr-FR" sz="700" dirty="0">
                <a:sym typeface="Wingdings" panose="05000000000000000000" pitchFamily="2" charset="2"/>
              </a:rPr>
              <a:t> </a:t>
            </a:r>
            <a:r>
              <a:rPr lang="fr-FR" sz="700" dirty="0"/>
              <a:t>CCP</a:t>
            </a:r>
          </a:p>
        </p:txBody>
      </p:sp>
    </p:spTree>
    <p:extLst>
      <p:ext uri="{BB962C8B-B14F-4D97-AF65-F5344CB8AC3E}">
        <p14:creationId xmlns:p14="http://schemas.microsoft.com/office/powerpoint/2010/main" val="545937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2"/>
          <a:stretch>
            <a:fillRect/>
          </a:stretch>
        </p:blipFill>
        <p:spPr>
          <a:xfrm>
            <a:off x="2465981" y="1067140"/>
            <a:ext cx="7113448" cy="5108431"/>
          </a:xfrm>
          <a:prstGeom prst="rect">
            <a:avLst/>
          </a:prstGeom>
        </p:spPr>
      </p:pic>
      <p:sp>
        <p:nvSpPr>
          <p:cNvPr id="2" name="Titre 1"/>
          <p:cNvSpPr>
            <a:spLocks noGrp="1"/>
          </p:cNvSpPr>
          <p:nvPr>
            <p:ph type="title"/>
          </p:nvPr>
        </p:nvSpPr>
        <p:spPr>
          <a:xfrm>
            <a:off x="2386790" y="204640"/>
            <a:ext cx="9433048" cy="912504"/>
          </a:xfrm>
        </p:spPr>
        <p:txBody>
          <a:bodyPr/>
          <a:lstStyle/>
          <a:p>
            <a:r>
              <a:rPr lang="fr-FR" dirty="0"/>
              <a:t>Ajout des électeurs contractuels suivants</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27</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3107" y="3621355"/>
            <a:ext cx="644163" cy="807220"/>
          </a:xfrm>
          <a:prstGeom prst="rect">
            <a:avLst/>
          </a:prstGeom>
        </p:spPr>
      </p:pic>
      <p:sp>
        <p:nvSpPr>
          <p:cNvPr id="4" name="Rectangle 3"/>
          <p:cNvSpPr/>
          <p:nvPr/>
        </p:nvSpPr>
        <p:spPr>
          <a:xfrm>
            <a:off x="8317618" y="4471864"/>
            <a:ext cx="2960384" cy="938719"/>
          </a:xfrm>
          <a:prstGeom prst="rect">
            <a:avLst/>
          </a:prstGeom>
          <a:solidFill>
            <a:schemeClr val="bg1"/>
          </a:solidFill>
          <a:ln w="28575">
            <a:solidFill>
              <a:srgbClr val="00539F"/>
            </a:solidFill>
          </a:ln>
        </p:spPr>
        <p:txBody>
          <a:bodyPr wrap="square">
            <a:spAutoFit/>
          </a:bodyPr>
          <a:lstStyle/>
          <a:p>
            <a:r>
              <a:rPr lang="fr-FR" sz="1100" b="1" dirty="0">
                <a:solidFill>
                  <a:srgbClr val="FF0000"/>
                </a:solidFill>
              </a:rPr>
              <a:t>Cliquez sur la loupe</a:t>
            </a:r>
            <a:r>
              <a:rPr lang="fr-FR" sz="1100" dirty="0"/>
              <a:t> et saisir le code postal afin de sélectionner la ville adéquate</a:t>
            </a:r>
          </a:p>
          <a:p>
            <a:br>
              <a:rPr lang="fr-FR" sz="1100" dirty="0"/>
            </a:br>
            <a:r>
              <a:rPr lang="fr-FR" sz="1100" b="1" dirty="0">
                <a:solidFill>
                  <a:srgbClr val="FF0000"/>
                </a:solidFill>
              </a:rPr>
              <a:t>NE PAS SAISIR LE CODE POSTAL DIRECTEMENT DANS LA ZONE</a:t>
            </a:r>
          </a:p>
        </p:txBody>
      </p:sp>
      <p:cxnSp>
        <p:nvCxnSpPr>
          <p:cNvPr id="9" name="Connecteur droit avec flèche 8"/>
          <p:cNvCxnSpPr>
            <a:cxnSpLocks/>
          </p:cNvCxnSpPr>
          <p:nvPr/>
        </p:nvCxnSpPr>
        <p:spPr>
          <a:xfrm flipH="1">
            <a:off x="6675253" y="5399637"/>
            <a:ext cx="1642365" cy="5671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a:off x="4007768" y="5689840"/>
            <a:ext cx="1430813"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67408" y="5535951"/>
            <a:ext cx="3240360" cy="307777"/>
          </a:xfrm>
          <a:prstGeom prst="rect">
            <a:avLst/>
          </a:prstGeom>
          <a:solidFill>
            <a:schemeClr val="bg1"/>
          </a:solidFill>
          <a:ln w="28575">
            <a:solidFill>
              <a:srgbClr val="00539F"/>
            </a:solidFill>
          </a:ln>
        </p:spPr>
        <p:txBody>
          <a:bodyPr wrap="square" rtlCol="0">
            <a:spAutoFit/>
          </a:bodyPr>
          <a:lstStyle/>
          <a:p>
            <a:pPr algn="ctr"/>
            <a:r>
              <a:rPr lang="fr-FR" sz="1400" dirty="0"/>
              <a:t>Cliquer ici pour ajouter l’agent suivant</a:t>
            </a:r>
          </a:p>
        </p:txBody>
      </p:sp>
      <p:sp>
        <p:nvSpPr>
          <p:cNvPr id="14" name="ZoneTexte 13"/>
          <p:cNvSpPr txBox="1"/>
          <p:nvPr/>
        </p:nvSpPr>
        <p:spPr>
          <a:xfrm>
            <a:off x="4422399" y="6245448"/>
            <a:ext cx="3002489" cy="492443"/>
          </a:xfrm>
          <a:prstGeom prst="rect">
            <a:avLst/>
          </a:prstGeom>
          <a:solidFill>
            <a:schemeClr val="bg1"/>
          </a:solidFill>
          <a:ln w="28575">
            <a:solidFill>
              <a:srgbClr val="00539F"/>
            </a:solidFill>
          </a:ln>
        </p:spPr>
        <p:txBody>
          <a:bodyPr wrap="square" rtlCol="0">
            <a:spAutoFit/>
          </a:bodyPr>
          <a:lstStyle/>
          <a:p>
            <a:pPr algn="ctr"/>
            <a:r>
              <a:rPr lang="fr-FR" sz="1300" b="1" dirty="0">
                <a:solidFill>
                  <a:srgbClr val="FF0000"/>
                </a:solidFill>
              </a:rPr>
              <a:t>NE PAS CLIQUER SI VOUS N’AVEZ PAS SAISI TOUS VOS AGENTS</a:t>
            </a:r>
          </a:p>
        </p:txBody>
      </p:sp>
      <p:cxnSp>
        <p:nvCxnSpPr>
          <p:cNvPr id="16" name="Connecteur droit avec flèche 15"/>
          <p:cNvCxnSpPr>
            <a:cxnSpLocks/>
          </p:cNvCxnSpPr>
          <p:nvPr/>
        </p:nvCxnSpPr>
        <p:spPr>
          <a:xfrm flipH="1" flipV="1">
            <a:off x="6390411" y="6055641"/>
            <a:ext cx="569685" cy="189807"/>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103314" y="1907584"/>
            <a:ext cx="4408107" cy="307777"/>
          </a:xfrm>
          <a:prstGeom prst="rect">
            <a:avLst/>
          </a:prstGeom>
          <a:solidFill>
            <a:schemeClr val="bg1"/>
          </a:solidFill>
          <a:ln w="28575">
            <a:solidFill>
              <a:srgbClr val="00539F"/>
            </a:solidFill>
          </a:ln>
        </p:spPr>
        <p:txBody>
          <a:bodyPr wrap="square" rtlCol="0">
            <a:spAutoFit/>
          </a:bodyPr>
          <a:lstStyle/>
          <a:p>
            <a:r>
              <a:rPr lang="fr-FR" sz="1400" dirty="0"/>
              <a:t>Les agents s’affichent au fur et à mesure de la saisie</a:t>
            </a:r>
          </a:p>
        </p:txBody>
      </p:sp>
      <p:cxnSp>
        <p:nvCxnSpPr>
          <p:cNvPr id="23" name="Connecteur droit avec flèche 22"/>
          <p:cNvCxnSpPr>
            <a:cxnSpLocks/>
          </p:cNvCxnSpPr>
          <p:nvPr/>
        </p:nvCxnSpPr>
        <p:spPr>
          <a:xfrm flipH="1">
            <a:off x="6428033" y="2060848"/>
            <a:ext cx="660460"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rotWithShape="1">
          <a:blip r:embed="rId4"/>
          <a:srcRect b="13092"/>
          <a:stretch/>
        </p:blipFill>
        <p:spPr>
          <a:xfrm>
            <a:off x="8350347" y="5434000"/>
            <a:ext cx="2880320" cy="1106029"/>
          </a:xfrm>
          <a:prstGeom prst="rect">
            <a:avLst/>
          </a:prstGeom>
        </p:spPr>
      </p:pic>
      <p:pic>
        <p:nvPicPr>
          <p:cNvPr id="7" name="Image 6">
            <a:extLst>
              <a:ext uri="{FF2B5EF4-FFF2-40B4-BE49-F238E27FC236}">
                <a16:creationId xmlns:a16="http://schemas.microsoft.com/office/drawing/2014/main" id="{99B826FC-1E8E-4E5C-BB88-2F5AB93EA13A}"/>
              </a:ext>
            </a:extLst>
          </p:cNvPr>
          <p:cNvPicPr>
            <a:picLocks noChangeAspect="1"/>
          </p:cNvPicPr>
          <p:nvPr/>
        </p:nvPicPr>
        <p:blipFill>
          <a:blip r:embed="rId5"/>
          <a:stretch>
            <a:fillRect/>
          </a:stretch>
        </p:blipFill>
        <p:spPr>
          <a:xfrm>
            <a:off x="2632666" y="1277424"/>
            <a:ext cx="2810500" cy="169122"/>
          </a:xfrm>
          <a:prstGeom prst="rect">
            <a:avLst/>
          </a:prstGeom>
        </p:spPr>
      </p:pic>
      <p:sp>
        <p:nvSpPr>
          <p:cNvPr id="17" name="ZoneTexte 16">
            <a:extLst>
              <a:ext uri="{FF2B5EF4-FFF2-40B4-BE49-F238E27FC236}">
                <a16:creationId xmlns:a16="http://schemas.microsoft.com/office/drawing/2014/main" id="{51B23397-39C0-4490-8289-EA4CC19A1368}"/>
              </a:ext>
            </a:extLst>
          </p:cNvPr>
          <p:cNvSpPr txBox="1"/>
          <p:nvPr/>
        </p:nvSpPr>
        <p:spPr>
          <a:xfrm>
            <a:off x="5411549" y="4256420"/>
            <a:ext cx="1008111" cy="200055"/>
          </a:xfrm>
          <a:prstGeom prst="rect">
            <a:avLst/>
          </a:prstGeom>
          <a:solidFill>
            <a:schemeClr val="bg1"/>
          </a:solidFill>
        </p:spPr>
        <p:txBody>
          <a:bodyPr wrap="square" rtlCol="0">
            <a:spAutoFit/>
          </a:bodyPr>
          <a:lstStyle/>
          <a:p>
            <a:pPr>
              <a:tabLst>
                <a:tab pos="444500" algn="l"/>
              </a:tabLst>
            </a:pPr>
            <a:r>
              <a:rPr lang="fr-FR" sz="700" dirty="0">
                <a:sym typeface="Wingdings" panose="05000000000000000000" pitchFamily="2" charset="2"/>
              </a:rPr>
              <a:t> </a:t>
            </a:r>
            <a:r>
              <a:rPr lang="fr-FR" sz="700" dirty="0"/>
              <a:t>CST	</a:t>
            </a:r>
            <a:r>
              <a:rPr lang="fr-FR" sz="700" dirty="0">
                <a:sym typeface="Wingdings" panose="05000000000000000000" pitchFamily="2" charset="2"/>
              </a:rPr>
              <a:t> </a:t>
            </a:r>
            <a:r>
              <a:rPr lang="fr-FR" sz="700" dirty="0"/>
              <a:t>CCP</a:t>
            </a:r>
          </a:p>
        </p:txBody>
      </p:sp>
    </p:spTree>
    <p:extLst>
      <p:ext uri="{BB962C8B-B14F-4D97-AF65-F5344CB8AC3E}">
        <p14:creationId xmlns:p14="http://schemas.microsoft.com/office/powerpoint/2010/main" val="332859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198438"/>
            <a:ext cx="8424936" cy="1173607"/>
          </a:xfrm>
        </p:spPr>
        <p:txBody>
          <a:bodyPr/>
          <a:lstStyle/>
          <a:p>
            <a:r>
              <a:rPr lang="fr-FR" sz="3000" dirty="0"/>
              <a:t>Clôture de la saisie des électeurs contractuels par la collectivité</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28</a:t>
            </a:fld>
            <a:endParaRPr lang="fr-FR"/>
          </a:p>
        </p:txBody>
      </p:sp>
      <p:sp>
        <p:nvSpPr>
          <p:cNvPr id="3" name="Rectangle 2"/>
          <p:cNvSpPr/>
          <p:nvPr/>
        </p:nvSpPr>
        <p:spPr>
          <a:xfrm>
            <a:off x="4439816" y="3140968"/>
            <a:ext cx="1728192" cy="28803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ZoneTexte 6"/>
          <p:cNvSpPr txBox="1"/>
          <p:nvPr/>
        </p:nvSpPr>
        <p:spPr>
          <a:xfrm>
            <a:off x="4511824" y="2780928"/>
            <a:ext cx="1080120" cy="215444"/>
          </a:xfrm>
          <a:prstGeom prst="rect">
            <a:avLst/>
          </a:prstGeom>
          <a:solidFill>
            <a:schemeClr val="bg1"/>
          </a:solidFill>
        </p:spPr>
        <p:txBody>
          <a:bodyPr wrap="square" rtlCol="0">
            <a:spAutoFit/>
          </a:bodyPr>
          <a:lstStyle/>
          <a:p>
            <a:endParaRPr lang="fr-FR" sz="800" dirty="0"/>
          </a:p>
        </p:txBody>
      </p:sp>
      <p:pic>
        <p:nvPicPr>
          <p:cNvPr id="11" name="Espace réservé du contenu 6"/>
          <p:cNvPicPr>
            <a:picLocks noGrp="1" noChangeAspect="1"/>
          </p:cNvPicPr>
          <p:nvPr>
            <p:ph idx="1"/>
          </p:nvPr>
        </p:nvPicPr>
        <p:blipFill rotWithShape="1">
          <a:blip r:embed="rId2"/>
          <a:srcRect l="15433"/>
          <a:stretch/>
        </p:blipFill>
        <p:spPr>
          <a:xfrm>
            <a:off x="2423592" y="1474314"/>
            <a:ext cx="7051730" cy="5124130"/>
          </a:xfrm>
          <a:prstGeom prst="rect">
            <a:avLst/>
          </a:prstGeom>
        </p:spPr>
      </p:pic>
      <p:sp>
        <p:nvSpPr>
          <p:cNvPr id="13" name="ZoneTexte 12"/>
          <p:cNvSpPr txBox="1"/>
          <p:nvPr/>
        </p:nvSpPr>
        <p:spPr>
          <a:xfrm>
            <a:off x="172476" y="5433143"/>
            <a:ext cx="4018110" cy="1015663"/>
          </a:xfrm>
          <a:prstGeom prst="rect">
            <a:avLst/>
          </a:prstGeom>
          <a:solidFill>
            <a:schemeClr val="bg1"/>
          </a:solidFill>
          <a:ln w="28575">
            <a:solidFill>
              <a:srgbClr val="00539F"/>
            </a:solidFill>
          </a:ln>
        </p:spPr>
        <p:txBody>
          <a:bodyPr wrap="square" rtlCol="0">
            <a:spAutoFit/>
          </a:bodyPr>
          <a:lstStyle/>
          <a:p>
            <a:pPr algn="just"/>
            <a:r>
              <a:rPr lang="fr-FR" sz="1200" b="1" dirty="0">
                <a:solidFill>
                  <a:srgbClr val="FF0000"/>
                </a:solidFill>
              </a:rPr>
              <a:t>Cliquer ici UNIQUEMENT à la fin de la saisie de l’ensemble de vos agents contractuels.</a:t>
            </a:r>
          </a:p>
          <a:p>
            <a:endParaRPr lang="fr-FR" sz="1200" b="1" dirty="0">
              <a:solidFill>
                <a:srgbClr val="FF0000"/>
              </a:solidFill>
            </a:endParaRPr>
          </a:p>
          <a:p>
            <a:pPr algn="just"/>
            <a:r>
              <a:rPr lang="fr-FR" sz="1200" b="1" dirty="0">
                <a:solidFill>
                  <a:srgbClr val="FF0000"/>
                </a:solidFill>
              </a:rPr>
              <a:t>CETTE ACTION CLÔTURERA VOS POSSIBILITÉS D’ENREGISTREMENT.</a:t>
            </a:r>
          </a:p>
        </p:txBody>
      </p:sp>
      <p:cxnSp>
        <p:nvCxnSpPr>
          <p:cNvPr id="14" name="Connecteur droit avec flèche 13"/>
          <p:cNvCxnSpPr>
            <a:cxnSpLocks/>
          </p:cNvCxnSpPr>
          <p:nvPr/>
        </p:nvCxnSpPr>
        <p:spPr>
          <a:xfrm>
            <a:off x="4202622" y="6381328"/>
            <a:ext cx="849262"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76" y="4302960"/>
            <a:ext cx="884029" cy="1107803"/>
          </a:xfrm>
          <a:prstGeom prst="rect">
            <a:avLst/>
          </a:prstGeom>
        </p:spPr>
      </p:pic>
      <p:pic>
        <p:nvPicPr>
          <p:cNvPr id="6" name="Image 5">
            <a:extLst>
              <a:ext uri="{FF2B5EF4-FFF2-40B4-BE49-F238E27FC236}">
                <a16:creationId xmlns:a16="http://schemas.microsoft.com/office/drawing/2014/main" id="{DD1FC03C-4634-46B8-B43E-FB745F09622D}"/>
              </a:ext>
            </a:extLst>
          </p:cNvPr>
          <p:cNvPicPr>
            <a:picLocks noChangeAspect="1"/>
          </p:cNvPicPr>
          <p:nvPr/>
        </p:nvPicPr>
        <p:blipFill>
          <a:blip r:embed="rId4"/>
          <a:stretch>
            <a:fillRect/>
          </a:stretch>
        </p:blipFill>
        <p:spPr>
          <a:xfrm>
            <a:off x="2639616" y="1832873"/>
            <a:ext cx="2317966" cy="231668"/>
          </a:xfrm>
          <a:prstGeom prst="rect">
            <a:avLst/>
          </a:prstGeom>
        </p:spPr>
      </p:pic>
      <p:pic>
        <p:nvPicPr>
          <p:cNvPr id="4" name="Image 3">
            <a:extLst>
              <a:ext uri="{FF2B5EF4-FFF2-40B4-BE49-F238E27FC236}">
                <a16:creationId xmlns:a16="http://schemas.microsoft.com/office/drawing/2014/main" id="{50BF8B18-9BDC-41B3-9AFB-C5464BFF397B}"/>
              </a:ext>
            </a:extLst>
          </p:cNvPr>
          <p:cNvPicPr>
            <a:picLocks noChangeAspect="1"/>
          </p:cNvPicPr>
          <p:nvPr/>
        </p:nvPicPr>
        <p:blipFill>
          <a:blip r:embed="rId5"/>
          <a:stretch>
            <a:fillRect/>
          </a:stretch>
        </p:blipFill>
        <p:spPr>
          <a:xfrm>
            <a:off x="5110751" y="4594241"/>
            <a:ext cx="1012024" cy="207282"/>
          </a:xfrm>
          <a:prstGeom prst="rect">
            <a:avLst/>
          </a:prstGeom>
        </p:spPr>
      </p:pic>
    </p:spTree>
    <p:extLst>
      <p:ext uri="{BB962C8B-B14F-4D97-AF65-F5344CB8AC3E}">
        <p14:creationId xmlns:p14="http://schemas.microsoft.com/office/powerpoint/2010/main" val="2388311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24000" y="2276873"/>
            <a:ext cx="8976594" cy="1377361"/>
          </a:xfrm>
          <a:prstGeom prst="rect">
            <a:avLst/>
          </a:prstGeom>
          <a:noFill/>
        </p:spPr>
      </p:pic>
      <p:sp>
        <p:nvSpPr>
          <p:cNvPr id="2" name="Titre 1"/>
          <p:cNvSpPr>
            <a:spLocks noGrp="1"/>
          </p:cNvSpPr>
          <p:nvPr>
            <p:ph type="title"/>
          </p:nvPr>
        </p:nvSpPr>
        <p:spPr>
          <a:xfrm>
            <a:off x="2423592" y="198438"/>
            <a:ext cx="8352928" cy="1712732"/>
          </a:xfrm>
        </p:spPr>
        <p:txBody>
          <a:bodyPr/>
          <a:lstStyle/>
          <a:p>
            <a:r>
              <a:rPr lang="fr-FR" dirty="0"/>
              <a:t>Génération du tableau récapitulatif des électeurs contractuels saisis</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29</a:t>
            </a:fld>
            <a:endParaRPr lang="fr-FR"/>
          </a:p>
        </p:txBody>
      </p:sp>
      <p:sp>
        <p:nvSpPr>
          <p:cNvPr id="3" name="ZoneTexte 2"/>
          <p:cNvSpPr txBox="1"/>
          <p:nvPr/>
        </p:nvSpPr>
        <p:spPr>
          <a:xfrm>
            <a:off x="2711624" y="4088098"/>
            <a:ext cx="6840760" cy="553998"/>
          </a:xfrm>
          <a:prstGeom prst="rect">
            <a:avLst/>
          </a:prstGeom>
          <a:noFill/>
        </p:spPr>
        <p:txBody>
          <a:bodyPr wrap="square" rtlCol="0">
            <a:spAutoFit/>
          </a:bodyPr>
          <a:lstStyle/>
          <a:p>
            <a:pPr algn="ctr"/>
            <a:r>
              <a:rPr lang="fr-FR" sz="1500" dirty="0"/>
              <a:t>Exemple de tableau récapitulatif des agents contractuels saisis</a:t>
            </a:r>
            <a:br>
              <a:rPr lang="fr-FR" sz="1500" dirty="0"/>
            </a:br>
            <a:r>
              <a:rPr lang="fr-FR" sz="1500" dirty="0"/>
              <a:t>(</a:t>
            </a:r>
            <a:r>
              <a:rPr lang="fr-FR" sz="1500" i="1" dirty="0"/>
              <a:t>ce tableau peut être conservé pour contrôle, l’enregistrer sur votre poste</a:t>
            </a:r>
            <a:r>
              <a:rPr lang="fr-FR" sz="1500" dirty="0"/>
              <a:t>)</a:t>
            </a:r>
          </a:p>
        </p:txBody>
      </p:sp>
      <p:cxnSp>
        <p:nvCxnSpPr>
          <p:cNvPr id="7" name="Connecteur droit avec flèche 6"/>
          <p:cNvCxnSpPr/>
          <p:nvPr/>
        </p:nvCxnSpPr>
        <p:spPr>
          <a:xfrm flipH="1">
            <a:off x="4295800" y="2965552"/>
            <a:ext cx="733790"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059194" y="2388138"/>
            <a:ext cx="3485078" cy="1107996"/>
          </a:xfrm>
          <a:prstGeom prst="rect">
            <a:avLst/>
          </a:prstGeom>
          <a:solidFill>
            <a:schemeClr val="bg1"/>
          </a:solidFill>
          <a:ln w="28575">
            <a:solidFill>
              <a:srgbClr val="00539F"/>
            </a:solidFill>
          </a:ln>
        </p:spPr>
        <p:txBody>
          <a:bodyPr wrap="square" rtlCol="0">
            <a:spAutoFit/>
          </a:bodyPr>
          <a:lstStyle/>
          <a:p>
            <a:pPr algn="just"/>
            <a:r>
              <a:rPr lang="fr-FR" sz="1100" dirty="0"/>
              <a:t>Cliquer sur "Exporter les électeurs saisis" afin d’obtenir un tableau sous format Excel récapitulant les agents saisis.</a:t>
            </a:r>
          </a:p>
          <a:p>
            <a:pPr algn="just"/>
            <a:endParaRPr lang="fr-FR" sz="1100" dirty="0"/>
          </a:p>
          <a:p>
            <a:pPr algn="just"/>
            <a:r>
              <a:rPr lang="fr-FR" sz="1100" dirty="0"/>
              <a:t>Ce document peut être sauvegardé, servir de document de contrôle de la saisie etc.</a:t>
            </a:r>
          </a:p>
        </p:txBody>
      </p:sp>
      <p:pic>
        <p:nvPicPr>
          <p:cNvPr id="13" name="Espace réservé du contenu 12"/>
          <p:cNvPicPr>
            <a:picLocks noGrp="1" noChangeAspect="1"/>
          </p:cNvPicPr>
          <p:nvPr>
            <p:ph idx="1"/>
          </p:nvPr>
        </p:nvPicPr>
        <p:blipFill>
          <a:blip r:embed="rId3"/>
          <a:stretch>
            <a:fillRect/>
          </a:stretch>
        </p:blipFill>
        <p:spPr>
          <a:xfrm>
            <a:off x="1842903" y="4906047"/>
            <a:ext cx="8642350" cy="1053945"/>
          </a:xfrm>
          <a:prstGeom prst="rect">
            <a:avLst/>
          </a:prstGeom>
        </p:spPr>
      </p:pic>
    </p:spTree>
    <p:extLst>
      <p:ext uri="{BB962C8B-B14F-4D97-AF65-F5344CB8AC3E}">
        <p14:creationId xmlns:p14="http://schemas.microsoft.com/office/powerpoint/2010/main" val="252133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990600" y="2420888"/>
            <a:ext cx="10363200" cy="2745259"/>
          </a:xfrm>
        </p:spPr>
        <p:txBody>
          <a:bodyPr>
            <a:normAutofit fontScale="90000"/>
          </a:bodyPr>
          <a:lstStyle/>
          <a:p>
            <a:pPr>
              <a:spcBef>
                <a:spcPct val="50000"/>
              </a:spcBef>
              <a:defRPr/>
            </a:pPr>
            <a:r>
              <a:rPr lang="fr-FR" sz="8000" b="1" dirty="0">
                <a:solidFill>
                  <a:srgbClr val="59A4D3"/>
                </a:solidFill>
              </a:rPr>
              <a:t>EXTRANET RH</a:t>
            </a:r>
            <a:br>
              <a:rPr lang="fr-FR" sz="8000" b="1" dirty="0">
                <a:solidFill>
                  <a:srgbClr val="59A4D3"/>
                </a:solidFill>
              </a:rPr>
            </a:br>
            <a:br>
              <a:rPr lang="fr-FR" b="1" dirty="0">
                <a:solidFill>
                  <a:srgbClr val="59A4D3"/>
                </a:solidFill>
              </a:rPr>
            </a:br>
            <a:endParaRPr lang="fr-FR" altLang="fr-FR" dirty="0"/>
          </a:p>
        </p:txBody>
      </p:sp>
      <p:sp>
        <p:nvSpPr>
          <p:cNvPr id="5123" name="Sous-titre 2"/>
          <p:cNvSpPr>
            <a:spLocks noGrp="1"/>
          </p:cNvSpPr>
          <p:nvPr>
            <p:ph type="subTitle" idx="1"/>
          </p:nvPr>
        </p:nvSpPr>
        <p:spPr>
          <a:xfrm>
            <a:off x="1415480" y="3933056"/>
            <a:ext cx="9144000" cy="1655762"/>
          </a:xfrm>
        </p:spPr>
        <p:txBody>
          <a:bodyPr>
            <a:normAutofit/>
          </a:bodyPr>
          <a:lstStyle/>
          <a:p>
            <a:r>
              <a:rPr lang="fr-FR" sz="4000" b="1" dirty="0">
                <a:solidFill>
                  <a:srgbClr val="59A4D3"/>
                </a:solidFill>
              </a:rPr>
              <a:t>Guide Utilisateur</a:t>
            </a:r>
            <a:endParaRPr lang="fr-FR" altLang="fr-FR" sz="4000" dirty="0"/>
          </a:p>
        </p:txBody>
      </p:sp>
      <p:sp>
        <p:nvSpPr>
          <p:cNvPr id="5125" name="Espace réservé du numéro de diapositive 4"/>
          <p:cNvSpPr>
            <a:spLocks noGrp="1"/>
          </p:cNvSpPr>
          <p:nvPr>
            <p:ph type="sldNum" sz="quarter" idx="12"/>
          </p:nvPr>
        </p:nvSpPr>
        <p:spPr>
          <a:noFill/>
        </p:spPr>
        <p:txBody>
          <a:bodyPr/>
          <a:lstStyle>
            <a:lvl1pPr>
              <a:spcBef>
                <a:spcPct val="20000"/>
              </a:spcBef>
              <a:buChar char="•"/>
              <a:defRPr sz="2100">
                <a:solidFill>
                  <a:schemeClr val="tx1"/>
                </a:solidFill>
                <a:latin typeface="Helvetica" panose="020B0604020202020204" pitchFamily="34" charset="0"/>
              </a:defRPr>
            </a:lvl1pPr>
            <a:lvl2pPr marL="557213" indent="-214313">
              <a:spcBef>
                <a:spcPct val="20000"/>
              </a:spcBef>
              <a:buChar char="–"/>
              <a:defRPr sz="1800">
                <a:solidFill>
                  <a:schemeClr val="tx1"/>
                </a:solidFill>
                <a:latin typeface="Helvetica" panose="020B0604020202020204" pitchFamily="34" charset="0"/>
              </a:defRPr>
            </a:lvl2pPr>
            <a:lvl3pPr marL="857250" indent="-171450">
              <a:spcBef>
                <a:spcPct val="20000"/>
              </a:spcBef>
              <a:buChar char="•"/>
              <a:defRPr sz="1500">
                <a:solidFill>
                  <a:schemeClr val="tx1"/>
                </a:solidFill>
                <a:latin typeface="Helvetica" panose="020B0604020202020204" pitchFamily="34" charset="0"/>
              </a:defRPr>
            </a:lvl3pPr>
            <a:lvl4pPr marL="1200150" indent="-171450">
              <a:spcBef>
                <a:spcPct val="20000"/>
              </a:spcBef>
              <a:buChar char="–"/>
              <a:defRPr>
                <a:solidFill>
                  <a:schemeClr val="tx1"/>
                </a:solidFill>
                <a:latin typeface="Helvetica" panose="020B0604020202020204" pitchFamily="34" charset="0"/>
              </a:defRPr>
            </a:lvl4pPr>
            <a:lvl5pPr marL="1543050" indent="-171450">
              <a:spcBef>
                <a:spcPct val="20000"/>
              </a:spcBef>
              <a:buChar char="»"/>
              <a:defRPr>
                <a:solidFill>
                  <a:schemeClr val="tx1"/>
                </a:solidFill>
                <a:latin typeface="Helvetica" panose="020B0604020202020204" pitchFamily="34" charset="0"/>
              </a:defRPr>
            </a:lvl5pPr>
            <a:lvl6pPr marL="1885950" indent="-171450" fontAlgn="base">
              <a:spcBef>
                <a:spcPct val="20000"/>
              </a:spcBef>
              <a:spcAft>
                <a:spcPct val="0"/>
              </a:spcAft>
              <a:buChar char="»"/>
              <a:defRPr>
                <a:solidFill>
                  <a:schemeClr val="tx1"/>
                </a:solidFill>
                <a:latin typeface="Helvetica" panose="020B0604020202020204" pitchFamily="34" charset="0"/>
              </a:defRPr>
            </a:lvl6pPr>
            <a:lvl7pPr marL="2228850" indent="-171450" fontAlgn="base">
              <a:spcBef>
                <a:spcPct val="20000"/>
              </a:spcBef>
              <a:spcAft>
                <a:spcPct val="0"/>
              </a:spcAft>
              <a:buChar char="»"/>
              <a:defRPr>
                <a:solidFill>
                  <a:schemeClr val="tx1"/>
                </a:solidFill>
                <a:latin typeface="Helvetica" panose="020B0604020202020204" pitchFamily="34" charset="0"/>
              </a:defRPr>
            </a:lvl7pPr>
            <a:lvl8pPr marL="2571750" indent="-171450" fontAlgn="base">
              <a:spcBef>
                <a:spcPct val="20000"/>
              </a:spcBef>
              <a:spcAft>
                <a:spcPct val="0"/>
              </a:spcAft>
              <a:buChar char="»"/>
              <a:defRPr>
                <a:solidFill>
                  <a:schemeClr val="tx1"/>
                </a:solidFill>
                <a:latin typeface="Helvetica" panose="020B0604020202020204" pitchFamily="34" charset="0"/>
              </a:defRPr>
            </a:lvl8pPr>
            <a:lvl9pPr marL="2914650" indent="-171450" fontAlgn="base">
              <a:spcBef>
                <a:spcPct val="20000"/>
              </a:spcBef>
              <a:spcAft>
                <a:spcPct val="0"/>
              </a:spcAft>
              <a:buChar char="»"/>
              <a:defRPr>
                <a:solidFill>
                  <a:schemeClr val="tx1"/>
                </a:solidFill>
                <a:latin typeface="Helvetica" panose="020B0604020202020204" pitchFamily="34" charset="0"/>
              </a:defRPr>
            </a:lvl9pPr>
          </a:lstStyle>
          <a:p>
            <a:pPr>
              <a:spcBef>
                <a:spcPct val="0"/>
              </a:spcBef>
              <a:buFontTx/>
              <a:buNone/>
            </a:pPr>
            <a:fld id="{2740C47A-5659-4C47-BB00-FB02A09BC749}" type="slidenum">
              <a:rPr lang="fr-FR" altLang="fr-FR" sz="1050"/>
              <a:pPr>
                <a:spcBef>
                  <a:spcPct val="0"/>
                </a:spcBef>
                <a:buFontTx/>
                <a:buNone/>
              </a:pPr>
              <a:t>3</a:t>
            </a:fld>
            <a:endParaRPr lang="fr-FR" altLang="fr-FR" sz="10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30</a:t>
            </a:fld>
            <a:endParaRPr lang="fr-FR"/>
          </a:p>
        </p:txBody>
      </p:sp>
      <p:sp>
        <p:nvSpPr>
          <p:cNvPr id="4" name="Rectangle 3"/>
          <p:cNvSpPr/>
          <p:nvPr/>
        </p:nvSpPr>
        <p:spPr>
          <a:xfrm>
            <a:off x="3071664" y="332656"/>
            <a:ext cx="6696744" cy="923330"/>
          </a:xfrm>
          <a:prstGeom prst="rect">
            <a:avLst/>
          </a:prstGeom>
        </p:spPr>
        <p:txBody>
          <a:bodyPr wrap="square">
            <a:spAutoFit/>
          </a:bodyPr>
          <a:lstStyle/>
          <a:p>
            <a:pPr algn="ctr"/>
            <a:r>
              <a:rPr lang="fr-FR" sz="5400" b="1" dirty="0">
                <a:solidFill>
                  <a:srgbClr val="59A4D3"/>
                </a:solidFill>
                <a:latin typeface="+mj-lt"/>
                <a:ea typeface="+mj-ea"/>
                <a:cs typeface="+mj-cs"/>
              </a:rPr>
              <a:t>FOIRE AUX QUESTIONS</a:t>
            </a:r>
            <a:endParaRPr lang="fr-FR" sz="4000" b="1" dirty="0">
              <a:solidFill>
                <a:srgbClr val="59A4D3"/>
              </a:solidFill>
              <a:latin typeface="+mj-lt"/>
              <a:ea typeface="+mj-ea"/>
              <a:cs typeface="+mj-cs"/>
            </a:endParaRPr>
          </a:p>
        </p:txBody>
      </p:sp>
      <p:graphicFrame>
        <p:nvGraphicFramePr>
          <p:cNvPr id="5" name="Tableau 4"/>
          <p:cNvGraphicFramePr>
            <a:graphicFrameLocks noGrp="1"/>
          </p:cNvGraphicFramePr>
          <p:nvPr>
            <p:extLst>
              <p:ext uri="{D42A27DB-BD31-4B8C-83A1-F6EECF244321}">
                <p14:modId xmlns:p14="http://schemas.microsoft.com/office/powerpoint/2010/main" val="4142563391"/>
              </p:ext>
            </p:extLst>
          </p:nvPr>
        </p:nvGraphicFramePr>
        <p:xfrm>
          <a:off x="911423" y="1772816"/>
          <a:ext cx="10440000" cy="4317011"/>
        </p:xfrm>
        <a:graphic>
          <a:graphicData uri="http://schemas.openxmlformats.org/drawingml/2006/table">
            <a:tbl>
              <a:tblPr firstRow="1" firstCol="1" bandRow="1">
                <a:tableStyleId>{5C22544A-7EE6-4342-B048-85BDC9FD1C3A}</a:tableStyleId>
              </a:tblPr>
              <a:tblGrid>
                <a:gridCol w="5220000">
                  <a:extLst>
                    <a:ext uri="{9D8B030D-6E8A-4147-A177-3AD203B41FA5}">
                      <a16:colId xmlns:a16="http://schemas.microsoft.com/office/drawing/2014/main" val="20000"/>
                    </a:ext>
                  </a:extLst>
                </a:gridCol>
                <a:gridCol w="5220000">
                  <a:extLst>
                    <a:ext uri="{9D8B030D-6E8A-4147-A177-3AD203B41FA5}">
                      <a16:colId xmlns:a16="http://schemas.microsoft.com/office/drawing/2014/main" val="20001"/>
                    </a:ext>
                  </a:extLst>
                </a:gridCol>
              </a:tblGrid>
              <a:tr h="360040">
                <a:tc>
                  <a:txBody>
                    <a:bodyPr/>
                    <a:lstStyle/>
                    <a:p>
                      <a:pPr algn="ctr">
                        <a:lnSpc>
                          <a:spcPct val="107000"/>
                        </a:lnSpc>
                        <a:spcAft>
                          <a:spcPts val="0"/>
                        </a:spcAft>
                      </a:pPr>
                      <a:r>
                        <a:rPr lang="fr-FR" sz="1400" dirty="0">
                          <a:solidFill>
                            <a:schemeClr val="tx1"/>
                          </a:solidFill>
                          <a:effectLst/>
                          <a:latin typeface="Helvetica" panose="020B0604020202020204" pitchFamily="34" charset="0"/>
                          <a:cs typeface="Helvetica" panose="020B0604020202020204" pitchFamily="34" charset="0"/>
                        </a:rPr>
                        <a:t>QUESTIONS</a:t>
                      </a:r>
                      <a:endParaRPr lang="fr-FR" sz="1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fr-FR" sz="1400" dirty="0">
                          <a:solidFill>
                            <a:schemeClr val="tx1"/>
                          </a:solidFill>
                          <a:effectLst/>
                          <a:latin typeface="Helvetica" panose="020B0604020202020204" pitchFamily="34" charset="0"/>
                          <a:cs typeface="Helvetica" panose="020B0604020202020204" pitchFamily="34" charset="0"/>
                        </a:rPr>
                        <a:t>REPONSES</a:t>
                      </a:r>
                      <a:endParaRPr lang="fr-FR" sz="1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2017">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Peut-on avoir une projection des situations administratives à venir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cs typeface="Helvetica" panose="020B0604020202020204" pitchFamily="34" charset="0"/>
                        </a:rPr>
                        <a:t>Non</a:t>
                      </a:r>
                      <a:r>
                        <a:rPr lang="fr-FR" sz="1200" dirty="0">
                          <a:effectLst/>
                          <a:latin typeface="Helvetica" panose="020B0604020202020204" pitchFamily="34" charset="0"/>
                          <a:cs typeface="Helvetica" panose="020B0604020202020204" pitchFamily="34" charset="0"/>
                        </a:rPr>
                        <a:t>, vous pouvez uniquement consulter les situations enregistrées dans les fichiers informatisés.</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3084">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Pourra-t-on imprimer, télécharger ou visualiser des arrêtés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cs typeface="Helvetica" panose="020B0604020202020204" pitchFamily="34" charset="0"/>
                        </a:rPr>
                        <a:t>Oui</a:t>
                      </a:r>
                      <a:r>
                        <a:rPr lang="fr-FR" sz="1200" dirty="0">
                          <a:effectLst/>
                          <a:latin typeface="Helvetica" panose="020B0604020202020204" pitchFamily="34" charset="0"/>
                          <a:cs typeface="Helvetica" panose="020B0604020202020204" pitchFamily="34" charset="0"/>
                        </a:rPr>
                        <a:t>, ces fonctionnalités sont disponibles (</a:t>
                      </a:r>
                      <a:r>
                        <a:rPr lang="fr-FR" sz="1200" i="1" dirty="0">
                          <a:effectLst/>
                          <a:latin typeface="Helvetica" panose="020B0604020202020204" pitchFamily="34" charset="0"/>
                          <a:cs typeface="Helvetica" panose="020B0604020202020204" pitchFamily="34" charset="0"/>
                        </a:rPr>
                        <a:t>voir chapitre "Edition des projets d'arrêtés</a:t>
                      </a:r>
                      <a:r>
                        <a:rPr lang="fr-FR" sz="1200" i="0" dirty="0">
                          <a:effectLst/>
                          <a:latin typeface="Helvetica" panose="020B0604020202020204" pitchFamily="34" charset="0"/>
                          <a:cs typeface="Helvetica" panose="020B0604020202020204" pitchFamily="34" charset="0"/>
                        </a:rPr>
                        <a:t>").</a:t>
                      </a:r>
                      <a:endParaRPr lang="fr-FR" sz="1200" i="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004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1200" dirty="0">
                          <a:solidFill>
                            <a:schemeClr val="tx1"/>
                          </a:solidFill>
                          <a:effectLst/>
                          <a:latin typeface="Helvetica" panose="020B0604020202020204" pitchFamily="34" charset="0"/>
                          <a:cs typeface="Helvetica" panose="020B0604020202020204" pitchFamily="34" charset="0"/>
                        </a:rPr>
                        <a:t>Peut-on compléter</a:t>
                      </a:r>
                      <a:r>
                        <a:rPr lang="fr-FR" sz="1200" baseline="0" dirty="0">
                          <a:solidFill>
                            <a:schemeClr val="tx1"/>
                          </a:solidFill>
                          <a:effectLst/>
                          <a:latin typeface="Helvetica" panose="020B0604020202020204" pitchFamily="34" charset="0"/>
                          <a:cs typeface="Helvetica" panose="020B0604020202020204" pitchFamily="34" charset="0"/>
                        </a:rPr>
                        <a:t> ou modifier </a:t>
                      </a:r>
                      <a:r>
                        <a:rPr lang="fr-FR" sz="1200" dirty="0">
                          <a:solidFill>
                            <a:schemeClr val="tx1"/>
                          </a:solidFill>
                          <a:effectLst/>
                          <a:latin typeface="Helvetica" panose="020B0604020202020204" pitchFamily="34" charset="0"/>
                          <a:cs typeface="Helvetica" panose="020B0604020202020204" pitchFamily="34" charset="0"/>
                        </a:rPr>
                        <a:t>les coordonnées personnelles des agents</a:t>
                      </a:r>
                      <a:r>
                        <a:rPr lang="fr-FR" sz="1200" baseline="0" dirty="0">
                          <a:solidFill>
                            <a:schemeClr val="tx1"/>
                          </a:solidFill>
                          <a:effectLst/>
                          <a:latin typeface="Helvetica" panose="020B0604020202020204" pitchFamily="34" charset="0"/>
                          <a:cs typeface="Helvetica" panose="020B0604020202020204" pitchFamily="34" charset="0"/>
                        </a:rPr>
                        <a:t> </a:t>
                      </a:r>
                      <a:r>
                        <a:rPr lang="fr-FR" sz="1200" dirty="0">
                          <a:solidFill>
                            <a:schemeClr val="tx1"/>
                          </a:solidFill>
                          <a:effectLst/>
                          <a:latin typeface="Helvetica" panose="020B0604020202020204" pitchFamily="34" charset="0"/>
                          <a:cs typeface="Helvetica" panose="020B0604020202020204" pitchFamily="34" charset="0"/>
                        </a:rPr>
                        <a:t>directement </a:t>
                      </a:r>
                      <a:r>
                        <a:rPr lang="fr-FR" sz="1200" b="1" kern="1200" dirty="0">
                          <a:solidFill>
                            <a:schemeClr val="tx1"/>
                          </a:solidFill>
                          <a:effectLst/>
                          <a:latin typeface="Helvetica" panose="020B0604020202020204" pitchFamily="34" charset="0"/>
                          <a:ea typeface="+mn-ea"/>
                          <a:cs typeface="Helvetica" panose="020B0604020202020204" pitchFamily="34" charset="0"/>
                        </a:rPr>
                        <a:t>via</a:t>
                      </a:r>
                      <a:r>
                        <a:rPr lang="fr-FR" sz="1200" dirty="0">
                          <a:solidFill>
                            <a:schemeClr val="tx1"/>
                          </a:solidFill>
                          <a:effectLst/>
                          <a:latin typeface="Helvetica" panose="020B0604020202020204" pitchFamily="34" charset="0"/>
                          <a:cs typeface="Helvetica" panose="020B0604020202020204" pitchFamily="34" charset="0"/>
                        </a:rPr>
                        <a:t> cet outil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ea typeface="Calibri" panose="020F0502020204030204" pitchFamily="34" charset="0"/>
                          <a:cs typeface="Helvetica" panose="020B0604020202020204" pitchFamily="34" charset="0"/>
                        </a:rPr>
                        <a:t>Oui</a:t>
                      </a:r>
                      <a:r>
                        <a:rPr lang="fr-FR" sz="1200" dirty="0">
                          <a:effectLst/>
                          <a:latin typeface="Helvetica" panose="020B0604020202020204" pitchFamily="34" charset="0"/>
                          <a:ea typeface="Calibri" panose="020F0502020204030204" pitchFamily="34" charset="0"/>
                          <a:cs typeface="Helvetica" panose="020B0604020202020204" pitchFamily="34" charset="0"/>
                        </a:rPr>
                        <a:t>, il est possible de</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renseigner ou d’actualiser les coordonnées des agents (</a:t>
                      </a:r>
                      <a:r>
                        <a:rPr lang="fr-FR" sz="1200" i="1" baseline="0" dirty="0">
                          <a:effectLst/>
                          <a:latin typeface="Helvetica" panose="020B0604020202020204" pitchFamily="34" charset="0"/>
                          <a:ea typeface="Calibri" panose="020F0502020204030204" pitchFamily="34" charset="0"/>
                          <a:cs typeface="Helvetica" panose="020B0604020202020204" pitchFamily="34" charset="0"/>
                        </a:rPr>
                        <a:t>adresse</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dans l’onglet </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Le personnel</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puis rubrique </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les coordonnées personnelles</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Les </a:t>
                      </a:r>
                      <a:r>
                        <a:rPr lang="fr-FR" sz="1200" b="1" baseline="0" dirty="0">
                          <a:effectLst/>
                          <a:latin typeface="Helvetica" panose="020B0604020202020204" pitchFamily="34" charset="0"/>
                          <a:ea typeface="Calibri" panose="020F0502020204030204" pitchFamily="34" charset="0"/>
                          <a:cs typeface="Helvetica" panose="020B0604020202020204" pitchFamily="34" charset="0"/>
                        </a:rPr>
                        <a:t>adresses</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sont à saisir en </a:t>
                      </a:r>
                      <a:r>
                        <a:rPr lang="fr-FR" sz="1200" b="1" baseline="0" dirty="0">
                          <a:effectLst/>
                          <a:latin typeface="Helvetica" panose="020B0604020202020204" pitchFamily="34" charset="0"/>
                          <a:ea typeface="Calibri" panose="020F0502020204030204" pitchFamily="34" charset="0"/>
                          <a:cs typeface="Helvetica" panose="020B0604020202020204" pitchFamily="34" charset="0"/>
                        </a:rPr>
                        <a:t>MAJUSCULES</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sans caractère parasite (</a:t>
                      </a:r>
                      <a:r>
                        <a:rPr lang="fr-FR" sz="1200" i="1" baseline="0" dirty="0">
                          <a:effectLst/>
                          <a:latin typeface="Helvetica" panose="020B0604020202020204" pitchFamily="34" charset="0"/>
                          <a:ea typeface="Calibri" panose="020F0502020204030204" pitchFamily="34" charset="0"/>
                          <a:cs typeface="Helvetica" panose="020B0604020202020204" pitchFamily="34" charset="0"/>
                        </a:rPr>
                        <a:t>point, apostrophe, tiret, virgule, point-virgule</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à remplacer </a:t>
                      </a:r>
                      <a:r>
                        <a:rPr lang="fr-FR" sz="1200" baseline="0">
                          <a:effectLst/>
                          <a:latin typeface="Helvetica" panose="020B0604020202020204" pitchFamily="34" charset="0"/>
                          <a:ea typeface="Calibri" panose="020F0502020204030204" pitchFamily="34" charset="0"/>
                          <a:cs typeface="Helvetica" panose="020B0604020202020204" pitchFamily="34" charset="0"/>
                        </a:rPr>
                        <a:t>par un espace.</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6623">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Pourquoi plusieurs onglets apparaissent dans la fiche collectivité alors que seulement certains sont actifs (</a:t>
                      </a:r>
                      <a:r>
                        <a:rPr lang="fr-FR" sz="1200" i="1" dirty="0">
                          <a:solidFill>
                            <a:schemeClr val="tx1"/>
                          </a:solidFill>
                          <a:effectLst/>
                          <a:latin typeface="Helvetica" panose="020B0604020202020204" pitchFamily="34" charset="0"/>
                          <a:cs typeface="Helvetica" panose="020B0604020202020204" pitchFamily="34" charset="0"/>
                        </a:rPr>
                        <a:t>exemple : fiche et horaire</a:t>
                      </a:r>
                      <a:r>
                        <a:rPr lang="fr-FR" sz="1200" dirty="0">
                          <a:solidFill>
                            <a:schemeClr val="tx1"/>
                          </a:solidFill>
                          <a:effectLst/>
                          <a:latin typeface="Helvetica" panose="020B0604020202020204" pitchFamily="34" charset="0"/>
                          <a:cs typeface="Helvetica" panose="020B0604020202020204" pitchFamily="34" charset="0"/>
                        </a:rPr>
                        <a:t>)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dirty="0">
                          <a:effectLst/>
                          <a:latin typeface="Helvetica" panose="020B0604020202020204" pitchFamily="34" charset="0"/>
                          <a:cs typeface="Helvetica" panose="020B0604020202020204" pitchFamily="34" charset="0"/>
                        </a:rPr>
                        <a:t>Certaines fonctionnalités sont inactives pour le moment.</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201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tx1"/>
                          </a:solidFill>
                          <a:effectLst/>
                          <a:latin typeface="Helvetica" panose="020B0604020202020204" pitchFamily="34" charset="0"/>
                          <a:ea typeface="+mn-ea"/>
                          <a:cs typeface="Helvetica" panose="020B0604020202020204" pitchFamily="34" charset="0"/>
                        </a:rPr>
                        <a:t>Existe-t-il un lien vers les grilles indiciaires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ea typeface="Calibri" panose="020F0502020204030204" pitchFamily="34" charset="0"/>
                          <a:cs typeface="Helvetica" panose="020B0604020202020204" pitchFamily="34" charset="0"/>
                        </a:rPr>
                        <a:t>Oui</a:t>
                      </a:r>
                      <a:r>
                        <a:rPr lang="fr-FR" sz="1200" dirty="0">
                          <a:effectLst/>
                          <a:latin typeface="Helvetica" panose="020B0604020202020204" pitchFamily="34" charset="0"/>
                          <a:ea typeface="Calibri" panose="020F0502020204030204" pitchFamily="34" charset="0"/>
                          <a:cs typeface="Helvetica" panose="020B0604020202020204" pitchFamily="34" charset="0"/>
                        </a:rPr>
                        <a:t>, via l'onglet "statut"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toutes les grilles indiciaires sont consultables (</a:t>
                      </a:r>
                      <a:r>
                        <a:rPr lang="fr-FR" sz="1200" i="1" baseline="0" dirty="0">
                          <a:effectLst/>
                          <a:latin typeface="Helvetica" panose="020B0604020202020204" pitchFamily="34" charset="0"/>
                          <a:ea typeface="Calibri" panose="020F0502020204030204" pitchFamily="34" charset="0"/>
                          <a:cs typeface="Helvetica" panose="020B0604020202020204" pitchFamily="34" charset="0"/>
                        </a:rPr>
                        <a:t>et imprimables</a:t>
                      </a:r>
                      <a:r>
                        <a:rPr lang="fr-FR" sz="1200" i="0" baseline="0" dirty="0">
                          <a:effectLst/>
                          <a:latin typeface="Helvetica" panose="020B0604020202020204" pitchFamily="34" charset="0"/>
                          <a:ea typeface="Calibri" panose="020F0502020204030204" pitchFamily="34" charset="0"/>
                          <a:cs typeface="Helvetica" panose="020B0604020202020204" pitchFamily="34" charset="0"/>
                        </a:rPr>
                        <a:t>) par</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filière, cadre d'emplois, grades et dates</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6623">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Pourra-t-on télétransmettre des pièces justificatives ou effectuer des modifications directement sur le dossier de l'agent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dirty="0">
                          <a:effectLst/>
                          <a:latin typeface="Helvetica" panose="020B0604020202020204" pitchFamily="34" charset="0"/>
                          <a:cs typeface="Helvetica" panose="020B0604020202020204" pitchFamily="34" charset="0"/>
                        </a:rPr>
                        <a:t>Ces fonctionnalités seront développées ultérieurement.</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5498">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Cet outil permettra-t-il de répondre à des interrogations sur l'historique de carrière d'un agent nouvellement muté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cs typeface="Helvetica" panose="020B0604020202020204" pitchFamily="34" charset="0"/>
                        </a:rPr>
                        <a:t>Oui</a:t>
                      </a:r>
                      <a:r>
                        <a:rPr lang="fr-FR" sz="1200" dirty="0">
                          <a:effectLst/>
                          <a:latin typeface="Helvetica" panose="020B0604020202020204" pitchFamily="34" charset="0"/>
                          <a:cs typeface="Helvetica" panose="020B0604020202020204" pitchFamily="34" charset="0"/>
                        </a:rPr>
                        <a:t>, car l'ensemble de la carrière est saisie (</a:t>
                      </a:r>
                      <a:r>
                        <a:rPr lang="fr-FR" sz="1200" i="1" dirty="0">
                          <a:effectLst/>
                          <a:latin typeface="Helvetica" panose="020B0604020202020204" pitchFamily="34" charset="0"/>
                          <a:cs typeface="Helvetica" panose="020B0604020202020204" pitchFamily="34" charset="0"/>
                        </a:rPr>
                        <a:t>à</a:t>
                      </a:r>
                      <a:r>
                        <a:rPr lang="fr-FR" sz="1200" i="1" baseline="0" dirty="0">
                          <a:effectLst/>
                          <a:latin typeface="Helvetica" panose="020B0604020202020204" pitchFamily="34" charset="0"/>
                          <a:cs typeface="Helvetica" panose="020B0604020202020204" pitchFamily="34" charset="0"/>
                        </a:rPr>
                        <a:t> condition que l’ensemble du dossier individuel ait été réceptionné par le service Suivi des carrières et projets d’actes</a:t>
                      </a:r>
                      <a:r>
                        <a:rPr lang="fr-FR" sz="1200" baseline="0" dirty="0">
                          <a:effectLst/>
                          <a:latin typeface="Helvetica" panose="020B0604020202020204" pitchFamily="34" charset="0"/>
                          <a:cs typeface="Helvetica" panose="020B0604020202020204" pitchFamily="34" charset="0"/>
                        </a:rPr>
                        <a:t>).</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4627">
                <a:tc>
                  <a:txBody>
                    <a:bodyPr/>
                    <a:lstStyle/>
                    <a:p>
                      <a:pPr algn="just">
                        <a:lnSpc>
                          <a:spcPct val="107000"/>
                        </a:lnSpc>
                        <a:spcAft>
                          <a:spcPts val="0"/>
                        </a:spcAft>
                      </a:pPr>
                      <a:r>
                        <a:rPr lang="fr-FR" sz="1200" b="1" kern="1200" dirty="0">
                          <a:solidFill>
                            <a:schemeClr val="tx1"/>
                          </a:solidFill>
                          <a:effectLst/>
                          <a:latin typeface="Helvetica" panose="020B0604020202020204" pitchFamily="34" charset="0"/>
                          <a:ea typeface="+mn-ea"/>
                          <a:cs typeface="Helvetica" panose="020B0604020202020204" pitchFamily="34" charset="0"/>
                        </a:rPr>
                        <a:t>Comment ne faire apparaître que les agents présents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just"/>
                      <a:r>
                        <a:rPr lang="fr-FR" sz="1200" kern="1200" dirty="0">
                          <a:solidFill>
                            <a:schemeClr val="dk1"/>
                          </a:solidFill>
                          <a:effectLst/>
                          <a:latin typeface="Helvetica" panose="020B0604020202020204" pitchFamily="34" charset="0"/>
                          <a:ea typeface="+mn-ea"/>
                          <a:cs typeface="Helvetica" panose="020B0604020202020204" pitchFamily="34" charset="0"/>
                        </a:rPr>
                        <a:t>Cliquer sur l'onglet "le personnel", puis sur évènement de carrière, enfin lancer la recherche après avoir sélectionné "agents présents".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8251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31</a:t>
            </a:fld>
            <a:endParaRPr lang="fr-FR"/>
          </a:p>
        </p:txBody>
      </p:sp>
      <p:sp>
        <p:nvSpPr>
          <p:cNvPr id="4" name="Rectangle 3"/>
          <p:cNvSpPr/>
          <p:nvPr/>
        </p:nvSpPr>
        <p:spPr>
          <a:xfrm>
            <a:off x="1343472" y="1916832"/>
            <a:ext cx="9793088" cy="3739485"/>
          </a:xfrm>
          <a:prstGeom prst="rect">
            <a:avLst/>
          </a:prstGeom>
        </p:spPr>
        <p:txBody>
          <a:bodyPr wrap="square">
            <a:spAutoFit/>
          </a:bodyPr>
          <a:lstStyle/>
          <a:p>
            <a:pPr marL="285750" indent="-285750" algn="just" eaLnBrk="1" fontAlgn="auto" hangingPunct="1">
              <a:spcBef>
                <a:spcPct val="50000"/>
              </a:spcBef>
              <a:spcAft>
                <a:spcPts val="0"/>
              </a:spcAft>
              <a:buFont typeface="Wingdings" panose="05000000000000000000" pitchFamily="2" charset="2"/>
              <a:buChar char="§"/>
              <a:defRPr/>
            </a:pPr>
            <a:r>
              <a:rPr lang="fr-FR" b="1" dirty="0">
                <a:solidFill>
                  <a:schemeClr val="accent5">
                    <a:lumMod val="50000"/>
                  </a:schemeClr>
                </a:solidFill>
                <a:latin typeface="Arial Narrow" pitchFamily="34" charset="0"/>
              </a:rPr>
              <a:t>Pour toute création ou suppression d’un utilisateur Extranet RH, se rapprocher de l’Administrateur des accès de votre collectivité et se reporter au guide disponible sur la page d’accueil de l’espace privé : </a:t>
            </a:r>
          </a:p>
          <a:p>
            <a:pPr algn="ctr" eaLnBrk="1" fontAlgn="auto" hangingPunct="1">
              <a:spcBef>
                <a:spcPts val="600"/>
              </a:spcBef>
              <a:spcAft>
                <a:spcPts val="0"/>
              </a:spcAft>
              <a:defRPr/>
            </a:pPr>
            <a:r>
              <a:rPr lang="fr-FR" sz="1600" b="1" dirty="0">
                <a:solidFill>
                  <a:srgbClr val="FF0000"/>
                </a:solidFill>
              </a:rPr>
              <a:t>https://espaceprive.cdg33.fr</a:t>
            </a:r>
            <a:endParaRPr lang="fr-FR" sz="1600" dirty="0">
              <a:solidFill>
                <a:srgbClr val="59A4D3"/>
              </a:solidFill>
            </a:endParaRPr>
          </a:p>
          <a:p>
            <a:pPr marL="285750" indent="-285750" algn="just" eaLnBrk="1" fontAlgn="auto" hangingPunct="1">
              <a:spcBef>
                <a:spcPts val="3000"/>
              </a:spcBef>
              <a:spcAft>
                <a:spcPts val="0"/>
              </a:spcAft>
              <a:buFont typeface="Wingdings" panose="05000000000000000000" pitchFamily="2" charset="2"/>
              <a:buChar char="§"/>
              <a:defRPr/>
            </a:pPr>
            <a:r>
              <a:rPr lang="fr-FR" b="1" dirty="0">
                <a:solidFill>
                  <a:schemeClr val="accent5">
                    <a:lumMod val="50000"/>
                  </a:schemeClr>
                </a:solidFill>
                <a:latin typeface="Arial Narrow" pitchFamily="34" charset="0"/>
              </a:rPr>
              <a:t>Pour toutes questions complémentaires concernant l’espace privé, contacter le service informatique du Centre de Gestion :</a:t>
            </a:r>
          </a:p>
          <a:p>
            <a:pPr algn="ctr" eaLnBrk="1" fontAlgn="auto" hangingPunct="1">
              <a:spcBef>
                <a:spcPts val="600"/>
              </a:spcBef>
              <a:spcAft>
                <a:spcPts val="0"/>
              </a:spcAft>
              <a:defRPr/>
            </a:pPr>
            <a:r>
              <a:rPr lang="fr-FR" sz="1600" b="1" dirty="0">
                <a:solidFill>
                  <a:srgbClr val="FF0000"/>
                </a:solidFill>
              </a:rPr>
              <a:t>supportespaceprive@cdg33.fr</a:t>
            </a:r>
            <a:endParaRPr lang="fr-FR" sz="1600" b="1" dirty="0">
              <a:solidFill>
                <a:schemeClr val="accent2">
                  <a:lumMod val="75000"/>
                </a:schemeClr>
              </a:solidFill>
            </a:endParaRPr>
          </a:p>
          <a:p>
            <a:pPr marL="285750" indent="-285750" algn="just" eaLnBrk="1" fontAlgn="auto" hangingPunct="1">
              <a:spcBef>
                <a:spcPts val="3000"/>
              </a:spcBef>
              <a:spcAft>
                <a:spcPts val="0"/>
              </a:spcAft>
              <a:buFont typeface="Wingdings" panose="05000000000000000000" pitchFamily="2" charset="2"/>
              <a:buChar char="§"/>
              <a:defRPr/>
            </a:pPr>
            <a:r>
              <a:rPr lang="fr-FR" b="1" dirty="0">
                <a:solidFill>
                  <a:schemeClr val="accent5">
                    <a:lumMod val="50000"/>
                  </a:schemeClr>
                </a:solidFill>
                <a:latin typeface="Arial Narrow" pitchFamily="34" charset="0"/>
              </a:rPr>
              <a:t>Pour tout autre renseignement vous pouvez également contacter le service Suivi des carrières et Projets d’actes du Centre de Gestion par courriel :</a:t>
            </a:r>
          </a:p>
          <a:p>
            <a:pPr algn="ctr" eaLnBrk="1" fontAlgn="auto" hangingPunct="1">
              <a:spcBef>
                <a:spcPts val="600"/>
              </a:spcBef>
              <a:spcAft>
                <a:spcPts val="0"/>
              </a:spcAft>
              <a:defRPr/>
            </a:pPr>
            <a:r>
              <a:rPr lang="fr-FR" sz="1600" b="1" dirty="0">
                <a:solidFill>
                  <a:srgbClr val="FF0000"/>
                </a:solidFill>
              </a:rPr>
              <a:t>carrieres@cdg33.fr</a:t>
            </a:r>
          </a:p>
          <a:p>
            <a:pPr algn="ctr" eaLnBrk="1" fontAlgn="auto" hangingPunct="1">
              <a:spcBef>
                <a:spcPts val="0"/>
              </a:spcBef>
              <a:spcAft>
                <a:spcPts val="0"/>
              </a:spcAft>
              <a:defRPr/>
            </a:pPr>
            <a:r>
              <a:rPr lang="fr-FR" sz="1600" b="1" dirty="0">
                <a:solidFill>
                  <a:srgbClr val="FF0000"/>
                </a:solidFill>
              </a:rPr>
              <a:t>ou par téléphone au 05 56 11 16 50</a:t>
            </a:r>
            <a:endParaRPr lang="fr-FR" sz="1600" b="1" dirty="0">
              <a:solidFill>
                <a:schemeClr val="accent2">
                  <a:lumMod val="75000"/>
                </a:schemeClr>
              </a:solidFill>
            </a:endParaRPr>
          </a:p>
        </p:txBody>
      </p:sp>
      <p:sp>
        <p:nvSpPr>
          <p:cNvPr id="5" name="Rectangle 4"/>
          <p:cNvSpPr/>
          <p:nvPr/>
        </p:nvSpPr>
        <p:spPr>
          <a:xfrm>
            <a:off x="3502578" y="476672"/>
            <a:ext cx="5073377" cy="923330"/>
          </a:xfrm>
          <a:prstGeom prst="rect">
            <a:avLst/>
          </a:prstGeom>
        </p:spPr>
        <p:txBody>
          <a:bodyPr wrap="none">
            <a:spAutoFit/>
          </a:bodyPr>
          <a:lstStyle/>
          <a:p>
            <a:pPr algn="ctr" eaLnBrk="1" fontAlgn="auto" hangingPunct="1">
              <a:spcBef>
                <a:spcPct val="50000"/>
              </a:spcBef>
              <a:spcAft>
                <a:spcPts val="0"/>
              </a:spcAft>
              <a:defRPr/>
            </a:pPr>
            <a:r>
              <a:rPr lang="fr-FR" sz="5400" b="1" dirty="0">
                <a:solidFill>
                  <a:srgbClr val="59A4D3"/>
                </a:solidFill>
                <a:latin typeface="+mj-lt"/>
                <a:ea typeface="+mj-ea"/>
                <a:cs typeface="+mj-cs"/>
              </a:rPr>
              <a:t>CONTACTS UTILES</a:t>
            </a:r>
          </a:p>
        </p:txBody>
      </p:sp>
    </p:spTree>
    <p:extLst>
      <p:ext uri="{BB962C8B-B14F-4D97-AF65-F5344CB8AC3E}">
        <p14:creationId xmlns:p14="http://schemas.microsoft.com/office/powerpoint/2010/main" val="1764875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Espace réservé du texte 7"/>
          <p:cNvSpPr>
            <a:spLocks noGrp="1"/>
          </p:cNvSpPr>
          <p:nvPr>
            <p:ph type="body" idx="1"/>
          </p:nvPr>
        </p:nvSpPr>
        <p:spPr>
          <a:xfrm>
            <a:off x="2783632" y="2420888"/>
            <a:ext cx="8280920" cy="1584176"/>
          </a:xfrm>
        </p:spPr>
        <p:txBody>
          <a:bodyPr>
            <a:normAutofit/>
          </a:bodyPr>
          <a:lstStyle/>
          <a:p>
            <a:r>
              <a:rPr lang="fr-FR" baseline="30000" dirty="0">
                <a:latin typeface="Arial" panose="020B0604020202020204" pitchFamily="34" charset="0"/>
                <a:cs typeface="Arial" panose="020B0604020202020204" pitchFamily="34" charset="0"/>
              </a:rPr>
              <a:t>Retrouvez toutes les informations du service sur le site du CDG33 :</a:t>
            </a:r>
          </a:p>
          <a:p>
            <a:endParaRPr lang="fr-FR" baseline="30000" dirty="0">
              <a:latin typeface="Arial" panose="020B0604020202020204" pitchFamily="34" charset="0"/>
              <a:cs typeface="Arial" panose="020B0604020202020204" pitchFamily="34" charset="0"/>
            </a:endParaRPr>
          </a:p>
          <a:p>
            <a:r>
              <a:rPr lang="fr-FR" baseline="30000" dirty="0">
                <a:latin typeface="Arial" panose="020B0604020202020204" pitchFamily="34" charset="0"/>
                <a:cs typeface="Arial" panose="020B0604020202020204" pitchFamily="34" charset="0"/>
              </a:rPr>
              <a:t>Les supports d’information seront disponibles sur notre site internet </a:t>
            </a:r>
            <a:r>
              <a:rPr lang="fr-FR" baseline="30000" dirty="0">
                <a:latin typeface="Arial" panose="020B0604020202020204" pitchFamily="34" charset="0"/>
                <a:cs typeface="Arial" panose="020B0604020202020204" pitchFamily="34" charset="0"/>
                <a:hlinkClick r:id="rId2"/>
              </a:rPr>
              <a:t>www.cdg33.fr</a:t>
            </a:r>
            <a:r>
              <a:rPr lang="fr-FR" baseline="30000" dirty="0">
                <a:latin typeface="Arial" panose="020B0604020202020204" pitchFamily="34" charset="0"/>
                <a:cs typeface="Arial" panose="020B0604020202020204" pitchFamily="34" charset="0"/>
              </a:rPr>
              <a:t> </a:t>
            </a:r>
          </a:p>
        </p:txBody>
      </p:sp>
      <p:sp>
        <p:nvSpPr>
          <p:cNvPr id="8197" name="Espace réservé du numéro de diapositive 4"/>
          <p:cNvSpPr>
            <a:spLocks noGrp="1"/>
          </p:cNvSpPr>
          <p:nvPr>
            <p:ph type="sldNum" sz="quarter" idx="12"/>
          </p:nvPr>
        </p:nvSpPr>
        <p:spPr>
          <a:noFill/>
        </p:spPr>
        <p:txBody>
          <a:bodyPr/>
          <a:lstStyle>
            <a:lvl1pPr>
              <a:spcBef>
                <a:spcPct val="20000"/>
              </a:spcBef>
              <a:buChar char="•"/>
              <a:defRPr sz="2100">
                <a:solidFill>
                  <a:schemeClr val="tx1"/>
                </a:solidFill>
                <a:latin typeface="Helvetica" panose="020B0604020202020204" pitchFamily="34" charset="0"/>
              </a:defRPr>
            </a:lvl1pPr>
            <a:lvl2pPr marL="557213" indent="-214313">
              <a:spcBef>
                <a:spcPct val="20000"/>
              </a:spcBef>
              <a:buChar char="–"/>
              <a:defRPr sz="1800">
                <a:solidFill>
                  <a:schemeClr val="tx1"/>
                </a:solidFill>
                <a:latin typeface="Helvetica" panose="020B0604020202020204" pitchFamily="34" charset="0"/>
              </a:defRPr>
            </a:lvl2pPr>
            <a:lvl3pPr marL="857250" indent="-171450">
              <a:spcBef>
                <a:spcPct val="20000"/>
              </a:spcBef>
              <a:buChar char="•"/>
              <a:defRPr sz="1500">
                <a:solidFill>
                  <a:schemeClr val="tx1"/>
                </a:solidFill>
                <a:latin typeface="Helvetica" panose="020B0604020202020204" pitchFamily="34" charset="0"/>
              </a:defRPr>
            </a:lvl3pPr>
            <a:lvl4pPr marL="1200150" indent="-171450">
              <a:spcBef>
                <a:spcPct val="20000"/>
              </a:spcBef>
              <a:buChar char="–"/>
              <a:defRPr>
                <a:solidFill>
                  <a:schemeClr val="tx1"/>
                </a:solidFill>
                <a:latin typeface="Helvetica" panose="020B0604020202020204" pitchFamily="34" charset="0"/>
              </a:defRPr>
            </a:lvl4pPr>
            <a:lvl5pPr marL="1543050" indent="-171450">
              <a:spcBef>
                <a:spcPct val="20000"/>
              </a:spcBef>
              <a:buChar char="»"/>
              <a:defRPr>
                <a:solidFill>
                  <a:schemeClr val="tx1"/>
                </a:solidFill>
                <a:latin typeface="Helvetica" panose="020B0604020202020204" pitchFamily="34" charset="0"/>
              </a:defRPr>
            </a:lvl5pPr>
            <a:lvl6pPr marL="1885950" indent="-171450" fontAlgn="base">
              <a:spcBef>
                <a:spcPct val="20000"/>
              </a:spcBef>
              <a:spcAft>
                <a:spcPct val="0"/>
              </a:spcAft>
              <a:buChar char="»"/>
              <a:defRPr>
                <a:solidFill>
                  <a:schemeClr val="tx1"/>
                </a:solidFill>
                <a:latin typeface="Helvetica" panose="020B0604020202020204" pitchFamily="34" charset="0"/>
              </a:defRPr>
            </a:lvl6pPr>
            <a:lvl7pPr marL="2228850" indent="-171450" fontAlgn="base">
              <a:spcBef>
                <a:spcPct val="20000"/>
              </a:spcBef>
              <a:spcAft>
                <a:spcPct val="0"/>
              </a:spcAft>
              <a:buChar char="»"/>
              <a:defRPr>
                <a:solidFill>
                  <a:schemeClr val="tx1"/>
                </a:solidFill>
                <a:latin typeface="Helvetica" panose="020B0604020202020204" pitchFamily="34" charset="0"/>
              </a:defRPr>
            </a:lvl7pPr>
            <a:lvl8pPr marL="2571750" indent="-171450" fontAlgn="base">
              <a:spcBef>
                <a:spcPct val="20000"/>
              </a:spcBef>
              <a:spcAft>
                <a:spcPct val="0"/>
              </a:spcAft>
              <a:buChar char="»"/>
              <a:defRPr>
                <a:solidFill>
                  <a:schemeClr val="tx1"/>
                </a:solidFill>
                <a:latin typeface="Helvetica" panose="020B0604020202020204" pitchFamily="34" charset="0"/>
              </a:defRPr>
            </a:lvl8pPr>
            <a:lvl9pPr marL="2914650" indent="-171450" fontAlgn="base">
              <a:spcBef>
                <a:spcPct val="20000"/>
              </a:spcBef>
              <a:spcAft>
                <a:spcPct val="0"/>
              </a:spcAft>
              <a:buChar char="»"/>
              <a:defRPr>
                <a:solidFill>
                  <a:schemeClr val="tx1"/>
                </a:solidFill>
                <a:latin typeface="Helvetica" panose="020B0604020202020204" pitchFamily="34" charset="0"/>
              </a:defRPr>
            </a:lvl9pPr>
          </a:lstStyle>
          <a:p>
            <a:pPr>
              <a:spcBef>
                <a:spcPct val="0"/>
              </a:spcBef>
              <a:buFontTx/>
              <a:buNone/>
            </a:pPr>
            <a:fld id="{25CE28AC-F107-4071-986B-D9A042162BED}" type="slidenum">
              <a:rPr lang="fr-FR" altLang="fr-FR" sz="1050"/>
              <a:pPr>
                <a:spcBef>
                  <a:spcPct val="0"/>
                </a:spcBef>
                <a:buFontTx/>
                <a:buNone/>
              </a:pPr>
              <a:t>32</a:t>
            </a:fld>
            <a:endParaRPr lang="fr-FR" altLang="fr-FR" sz="1050"/>
          </a:p>
        </p:txBody>
      </p:sp>
      <p:sp>
        <p:nvSpPr>
          <p:cNvPr id="2" name="Rectangle 1"/>
          <p:cNvSpPr/>
          <p:nvPr/>
        </p:nvSpPr>
        <p:spPr>
          <a:xfrm>
            <a:off x="2060734" y="2708921"/>
            <a:ext cx="722899" cy="1323439"/>
          </a:xfrm>
          <a:prstGeom prst="rect">
            <a:avLst/>
          </a:prstGeom>
        </p:spPr>
        <p:txBody>
          <a:bodyPr wrap="square">
            <a:spAutoFit/>
          </a:bodyPr>
          <a:lstStyle/>
          <a:p>
            <a:r>
              <a:rPr lang="fr-FR" sz="8000" baseline="30000" dirty="0">
                <a:latin typeface="PeaxDrawnIcons" panose="02000603000000000000" pitchFamily="2" charset="0"/>
                <a:ea typeface="PeaxDrawnIcons" panose="02000603000000000000" pitchFamily="2" charset="0"/>
              </a:rPr>
              <a:t>q</a:t>
            </a:r>
            <a:endParaRPr lang="fr-FR" sz="8000" dirty="0"/>
          </a:p>
        </p:txBody>
      </p:sp>
      <p:sp>
        <p:nvSpPr>
          <p:cNvPr id="3" name="Rectangle 2"/>
          <p:cNvSpPr/>
          <p:nvPr/>
        </p:nvSpPr>
        <p:spPr>
          <a:xfrm>
            <a:off x="2783632" y="1857018"/>
            <a:ext cx="4868716" cy="707886"/>
          </a:xfrm>
          <a:prstGeom prst="rect">
            <a:avLst/>
          </a:prstGeom>
        </p:spPr>
        <p:txBody>
          <a:bodyPr wrap="square">
            <a:spAutoFit/>
          </a:bodyPr>
          <a:lstStyle/>
          <a:p>
            <a:r>
              <a:rPr lang="fr-FR" sz="4000" b="1" baseline="30000" dirty="0">
                <a:solidFill>
                  <a:srgbClr val="59A4D3"/>
                </a:solidFill>
              </a:rPr>
              <a:t>A consulter / A télécharger :</a:t>
            </a:r>
            <a:endParaRPr lang="fr-FR" sz="4000" dirty="0">
              <a:solidFill>
                <a:srgbClr val="59A4D3"/>
              </a:solidFill>
            </a:endParaRPr>
          </a:p>
        </p:txBody>
      </p:sp>
      <p:sp>
        <p:nvSpPr>
          <p:cNvPr id="11" name="Rectangle 10"/>
          <p:cNvSpPr/>
          <p:nvPr/>
        </p:nvSpPr>
        <p:spPr>
          <a:xfrm>
            <a:off x="5129131" y="5446578"/>
            <a:ext cx="4868716" cy="707886"/>
          </a:xfrm>
          <a:prstGeom prst="rect">
            <a:avLst/>
          </a:prstGeom>
        </p:spPr>
        <p:txBody>
          <a:bodyPr wrap="square">
            <a:spAutoFit/>
          </a:bodyPr>
          <a:lstStyle/>
          <a:p>
            <a:r>
              <a:rPr lang="fr-FR" sz="4000" b="1" baseline="30000" dirty="0">
                <a:solidFill>
                  <a:srgbClr val="59A4D3"/>
                </a:solidFill>
              </a:rPr>
              <a:t>Suivez-nous</a:t>
            </a:r>
            <a:r>
              <a:rPr lang="fr-FR" sz="4000" b="1" dirty="0">
                <a:solidFill>
                  <a:srgbClr val="59A4D3"/>
                </a:solidFill>
              </a:rPr>
              <a:t> </a:t>
            </a:r>
            <a:r>
              <a:rPr lang="fr-FR" sz="4000" b="1" baseline="30000" dirty="0">
                <a:solidFill>
                  <a:srgbClr val="59A4D3"/>
                </a:solidFill>
              </a:rPr>
              <a:t>sur</a:t>
            </a:r>
            <a:r>
              <a:rPr lang="fr-FR" sz="4000" b="1" dirty="0">
                <a:solidFill>
                  <a:srgbClr val="59A4D3"/>
                </a:solidFill>
              </a:rPr>
              <a:t> </a:t>
            </a:r>
            <a:r>
              <a:rPr lang="fr-FR" sz="4000" b="1" baseline="30000" dirty="0">
                <a:solidFill>
                  <a:srgbClr val="59A4D3"/>
                </a:solidFill>
              </a:rPr>
              <a:t>:</a:t>
            </a:r>
            <a:endParaRPr lang="fr-FR" sz="4000" dirty="0">
              <a:solidFill>
                <a:srgbClr val="59A4D3"/>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5446579"/>
            <a:ext cx="1763688" cy="478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847528" y="188640"/>
            <a:ext cx="9362256" cy="1325563"/>
          </a:xfrm>
        </p:spPr>
        <p:txBody>
          <a:bodyPr>
            <a:normAutofit/>
          </a:bodyPr>
          <a:lstStyle/>
          <a:p>
            <a:pPr algn="ctr" fontAlgn="base">
              <a:spcAft>
                <a:spcPct val="0"/>
              </a:spcAft>
            </a:pPr>
            <a:r>
              <a:rPr lang="fr-FR" sz="5400" b="1" dirty="0">
                <a:solidFill>
                  <a:srgbClr val="59A4D3"/>
                </a:solidFill>
              </a:rPr>
              <a:t>SOMMAIRE</a:t>
            </a:r>
            <a:endParaRPr lang="fr-FR" altLang="fr-FR" sz="5400" b="1" dirty="0">
              <a:solidFill>
                <a:srgbClr val="59A4D3"/>
              </a:solidFill>
            </a:endParaRPr>
          </a:p>
        </p:txBody>
      </p:sp>
      <p:sp>
        <p:nvSpPr>
          <p:cNvPr id="6149" name="Espace réservé du numéro de diapositive 4"/>
          <p:cNvSpPr>
            <a:spLocks noGrp="1"/>
          </p:cNvSpPr>
          <p:nvPr>
            <p:ph type="sldNum" sz="quarter" idx="12"/>
          </p:nvPr>
        </p:nvSpPr>
        <p:spPr>
          <a:noFill/>
        </p:spPr>
        <p:txBody>
          <a:bodyPr/>
          <a:lstStyle>
            <a:lvl1pPr>
              <a:spcBef>
                <a:spcPct val="20000"/>
              </a:spcBef>
              <a:buChar char="•"/>
              <a:defRPr sz="2100">
                <a:solidFill>
                  <a:schemeClr val="tx1"/>
                </a:solidFill>
                <a:latin typeface="Helvetica" panose="020B0604020202020204" pitchFamily="34" charset="0"/>
              </a:defRPr>
            </a:lvl1pPr>
            <a:lvl2pPr marL="557213" indent="-214313">
              <a:spcBef>
                <a:spcPct val="20000"/>
              </a:spcBef>
              <a:buChar char="–"/>
              <a:defRPr sz="1800">
                <a:solidFill>
                  <a:schemeClr val="tx1"/>
                </a:solidFill>
                <a:latin typeface="Helvetica" panose="020B0604020202020204" pitchFamily="34" charset="0"/>
              </a:defRPr>
            </a:lvl2pPr>
            <a:lvl3pPr marL="857250" indent="-171450">
              <a:spcBef>
                <a:spcPct val="20000"/>
              </a:spcBef>
              <a:buChar char="•"/>
              <a:defRPr sz="1500">
                <a:solidFill>
                  <a:schemeClr val="tx1"/>
                </a:solidFill>
                <a:latin typeface="Helvetica" panose="020B0604020202020204" pitchFamily="34" charset="0"/>
              </a:defRPr>
            </a:lvl3pPr>
            <a:lvl4pPr marL="1200150" indent="-171450">
              <a:spcBef>
                <a:spcPct val="20000"/>
              </a:spcBef>
              <a:buChar char="–"/>
              <a:defRPr>
                <a:solidFill>
                  <a:schemeClr val="tx1"/>
                </a:solidFill>
                <a:latin typeface="Helvetica" panose="020B0604020202020204" pitchFamily="34" charset="0"/>
              </a:defRPr>
            </a:lvl4pPr>
            <a:lvl5pPr marL="1543050" indent="-171450">
              <a:spcBef>
                <a:spcPct val="20000"/>
              </a:spcBef>
              <a:buChar char="»"/>
              <a:defRPr>
                <a:solidFill>
                  <a:schemeClr val="tx1"/>
                </a:solidFill>
                <a:latin typeface="Helvetica" panose="020B0604020202020204" pitchFamily="34" charset="0"/>
              </a:defRPr>
            </a:lvl5pPr>
            <a:lvl6pPr marL="1885950" indent="-171450" fontAlgn="base">
              <a:spcBef>
                <a:spcPct val="20000"/>
              </a:spcBef>
              <a:spcAft>
                <a:spcPct val="0"/>
              </a:spcAft>
              <a:buChar char="»"/>
              <a:defRPr>
                <a:solidFill>
                  <a:schemeClr val="tx1"/>
                </a:solidFill>
                <a:latin typeface="Helvetica" panose="020B0604020202020204" pitchFamily="34" charset="0"/>
              </a:defRPr>
            </a:lvl6pPr>
            <a:lvl7pPr marL="2228850" indent="-171450" fontAlgn="base">
              <a:spcBef>
                <a:spcPct val="20000"/>
              </a:spcBef>
              <a:spcAft>
                <a:spcPct val="0"/>
              </a:spcAft>
              <a:buChar char="»"/>
              <a:defRPr>
                <a:solidFill>
                  <a:schemeClr val="tx1"/>
                </a:solidFill>
                <a:latin typeface="Helvetica" panose="020B0604020202020204" pitchFamily="34" charset="0"/>
              </a:defRPr>
            </a:lvl7pPr>
            <a:lvl8pPr marL="2571750" indent="-171450" fontAlgn="base">
              <a:spcBef>
                <a:spcPct val="20000"/>
              </a:spcBef>
              <a:spcAft>
                <a:spcPct val="0"/>
              </a:spcAft>
              <a:buChar char="»"/>
              <a:defRPr>
                <a:solidFill>
                  <a:schemeClr val="tx1"/>
                </a:solidFill>
                <a:latin typeface="Helvetica" panose="020B0604020202020204" pitchFamily="34" charset="0"/>
              </a:defRPr>
            </a:lvl8pPr>
            <a:lvl9pPr marL="2914650" indent="-171450" fontAlgn="base">
              <a:spcBef>
                <a:spcPct val="20000"/>
              </a:spcBef>
              <a:spcAft>
                <a:spcPct val="0"/>
              </a:spcAft>
              <a:buChar char="»"/>
              <a:defRPr>
                <a:solidFill>
                  <a:schemeClr val="tx1"/>
                </a:solidFill>
                <a:latin typeface="Helvetica" panose="020B0604020202020204" pitchFamily="34" charset="0"/>
              </a:defRPr>
            </a:lvl9pPr>
          </a:lstStyle>
          <a:p>
            <a:pPr>
              <a:spcBef>
                <a:spcPct val="0"/>
              </a:spcBef>
              <a:buFontTx/>
              <a:buNone/>
            </a:pPr>
            <a:fld id="{A4230FCB-0911-4B29-AAD4-D4F4FED14764}" type="slidenum">
              <a:rPr lang="fr-FR" altLang="fr-FR" sz="1050"/>
              <a:pPr>
                <a:spcBef>
                  <a:spcPct val="0"/>
                </a:spcBef>
                <a:buFontTx/>
                <a:buNone/>
              </a:pPr>
              <a:t>4</a:t>
            </a:fld>
            <a:endParaRPr lang="fr-FR" altLang="fr-FR" sz="1050"/>
          </a:p>
        </p:txBody>
      </p:sp>
      <p:sp>
        <p:nvSpPr>
          <p:cNvPr id="3" name="Espace réservé du contenu 2"/>
          <p:cNvSpPr>
            <a:spLocks noGrp="1"/>
          </p:cNvSpPr>
          <p:nvPr>
            <p:ph idx="1"/>
          </p:nvPr>
        </p:nvSpPr>
        <p:spPr>
          <a:xfrm>
            <a:off x="2495600" y="1268760"/>
            <a:ext cx="8426152" cy="5328592"/>
          </a:xfrm>
        </p:spPr>
        <p:txBody>
          <a:bodyPr>
            <a:normAutofit fontScale="25000" lnSpcReduction="20000"/>
          </a:bodyPr>
          <a:lstStyle/>
          <a:p>
            <a:pPr marL="0" indent="0">
              <a:lnSpc>
                <a:spcPct val="120000"/>
              </a:lnSpc>
              <a:buNone/>
              <a:tabLst>
                <a:tab pos="7261225" algn="l"/>
              </a:tabLst>
            </a:pPr>
            <a:r>
              <a:rPr lang="fr-FR" sz="7200" b="1" dirty="0">
                <a:solidFill>
                  <a:srgbClr val="00539F"/>
                </a:solidFill>
              </a:rPr>
              <a:t>EXTRANET RH</a:t>
            </a:r>
            <a:r>
              <a:rPr lang="fr-FR" sz="4800" dirty="0">
                <a:solidFill>
                  <a:srgbClr val="00539F"/>
                </a:solidFill>
              </a:rPr>
              <a:t>	</a:t>
            </a:r>
          </a:p>
          <a:p>
            <a:pPr marL="0" indent="0">
              <a:lnSpc>
                <a:spcPct val="120000"/>
              </a:lnSpc>
              <a:spcBef>
                <a:spcPts val="600"/>
              </a:spcBef>
              <a:buNone/>
              <a:tabLst>
                <a:tab pos="7261225" algn="l"/>
                <a:tab pos="7537450" algn="l"/>
              </a:tabLst>
            </a:pPr>
            <a:r>
              <a:rPr lang="fr-FR" sz="4800" dirty="0">
                <a:solidFill>
                  <a:srgbClr val="00539F"/>
                </a:solidFill>
              </a:rPr>
              <a:t>Présentation Extranet RH	Page   5</a:t>
            </a:r>
          </a:p>
          <a:p>
            <a:pPr marL="0" indent="0">
              <a:lnSpc>
                <a:spcPct val="120000"/>
              </a:lnSpc>
              <a:spcBef>
                <a:spcPts val="600"/>
              </a:spcBef>
              <a:buNone/>
              <a:tabLst>
                <a:tab pos="7261225" algn="l"/>
                <a:tab pos="7537450" algn="l"/>
              </a:tabLst>
            </a:pPr>
            <a:r>
              <a:rPr lang="fr-FR" sz="4800" dirty="0">
                <a:solidFill>
                  <a:srgbClr val="00539F"/>
                </a:solidFill>
              </a:rPr>
              <a:t>Connexion à l’e-service Extranet RH	Page   6</a:t>
            </a:r>
          </a:p>
          <a:p>
            <a:pPr marL="0" indent="0">
              <a:lnSpc>
                <a:spcPct val="120000"/>
              </a:lnSpc>
              <a:spcBef>
                <a:spcPts val="600"/>
              </a:spcBef>
              <a:buNone/>
              <a:tabLst>
                <a:tab pos="7261225" algn="l"/>
                <a:tab pos="7537450" algn="l"/>
              </a:tabLst>
            </a:pPr>
            <a:r>
              <a:rPr lang="fr-FR" sz="4800" dirty="0">
                <a:solidFill>
                  <a:srgbClr val="00539F"/>
                </a:solidFill>
              </a:rPr>
              <a:t>Accès aux dossiers individuels des agents	Page   9</a:t>
            </a:r>
          </a:p>
          <a:p>
            <a:pPr marL="0" indent="0">
              <a:lnSpc>
                <a:spcPct val="120000"/>
              </a:lnSpc>
              <a:spcBef>
                <a:spcPts val="600"/>
              </a:spcBef>
              <a:buNone/>
              <a:tabLst>
                <a:tab pos="7261225" algn="l"/>
              </a:tabLst>
            </a:pPr>
            <a:r>
              <a:rPr lang="fr-FR" sz="4800" dirty="0">
                <a:solidFill>
                  <a:srgbClr val="00539F"/>
                </a:solidFill>
              </a:rPr>
              <a:t>Saisie des coordonnées personnelles	Page 14</a:t>
            </a:r>
          </a:p>
          <a:p>
            <a:pPr marL="0" indent="0">
              <a:lnSpc>
                <a:spcPct val="120000"/>
              </a:lnSpc>
              <a:spcBef>
                <a:spcPts val="600"/>
              </a:spcBef>
              <a:buNone/>
              <a:tabLst>
                <a:tab pos="7261225" algn="l"/>
              </a:tabLst>
            </a:pPr>
            <a:r>
              <a:rPr lang="fr-FR" sz="4800" dirty="0">
                <a:solidFill>
                  <a:srgbClr val="00539F"/>
                </a:solidFill>
              </a:rPr>
              <a:t>Dossier administratif	Page 15</a:t>
            </a:r>
          </a:p>
          <a:p>
            <a:pPr marL="0" indent="0">
              <a:lnSpc>
                <a:spcPct val="120000"/>
              </a:lnSpc>
              <a:spcBef>
                <a:spcPts val="600"/>
              </a:spcBef>
              <a:buNone/>
              <a:tabLst>
                <a:tab pos="7261225" algn="l"/>
              </a:tabLst>
            </a:pPr>
            <a:r>
              <a:rPr lang="fr-FR" sz="4800" dirty="0">
                <a:solidFill>
                  <a:srgbClr val="00539F"/>
                </a:solidFill>
              </a:rPr>
              <a:t>Fiche collectivité	Page 16</a:t>
            </a:r>
          </a:p>
          <a:p>
            <a:pPr marL="0" indent="0">
              <a:lnSpc>
                <a:spcPct val="120000"/>
              </a:lnSpc>
              <a:spcBef>
                <a:spcPts val="600"/>
              </a:spcBef>
              <a:buNone/>
              <a:tabLst>
                <a:tab pos="7261225" algn="l"/>
              </a:tabLst>
            </a:pPr>
            <a:r>
              <a:rPr lang="fr-FR" sz="4800" dirty="0">
                <a:solidFill>
                  <a:srgbClr val="00539F"/>
                </a:solidFill>
              </a:rPr>
              <a:t>Edition des projets d'arrêtés	Page 17</a:t>
            </a:r>
          </a:p>
          <a:p>
            <a:pPr marL="0" indent="0">
              <a:lnSpc>
                <a:spcPct val="120000"/>
              </a:lnSpc>
              <a:spcBef>
                <a:spcPts val="600"/>
              </a:spcBef>
              <a:buNone/>
              <a:tabLst>
                <a:tab pos="7261225" algn="l"/>
              </a:tabLst>
            </a:pPr>
            <a:r>
              <a:rPr lang="fr-FR" sz="4800" dirty="0">
                <a:solidFill>
                  <a:srgbClr val="00539F"/>
                </a:solidFill>
              </a:rPr>
              <a:t>Visualisation des grilles indiciaires	Page 19</a:t>
            </a:r>
          </a:p>
          <a:p>
            <a:pPr marL="0" marR="0" lvl="0" indent="0" defTabSz="914400" rtl="0" eaLnBrk="1" fontAlgn="base" latinLnBrk="0" hangingPunct="1">
              <a:lnSpc>
                <a:spcPct val="120000"/>
              </a:lnSpc>
              <a:spcBef>
                <a:spcPts val="1200"/>
              </a:spcBef>
              <a:spcAft>
                <a:spcPct val="0"/>
              </a:spcAft>
              <a:buClrTx/>
              <a:buSzTx/>
              <a:buFontTx/>
              <a:buNone/>
              <a:tabLst>
                <a:tab pos="7261225" algn="l"/>
              </a:tabLst>
              <a:defRPr/>
            </a:pPr>
            <a:r>
              <a:rPr lang="fr-FR" sz="7200" b="1" dirty="0">
                <a:solidFill>
                  <a:srgbClr val="00539F"/>
                </a:solidFill>
              </a:rPr>
              <a:t>ELECTIONS PROFESSIONNELLES</a:t>
            </a:r>
            <a:endParaRPr kumimoji="0" lang="fr-FR" sz="7200" b="0" i="0" u="none" strike="noStrike" kern="1200" cap="none" spc="0" normalizeH="0" baseline="0" noProof="0" dirty="0">
              <a:ln>
                <a:noFill/>
              </a:ln>
              <a:solidFill>
                <a:srgbClr val="00539F"/>
              </a:solidFill>
              <a:effectLst/>
              <a:uLnTx/>
              <a:uFillTx/>
              <a:ea typeface="+mn-ea"/>
              <a:cs typeface="+mn-cs"/>
            </a:endParaRPr>
          </a:p>
          <a:p>
            <a:pPr marL="0" marR="0" lvl="0" indent="0" defTabSz="914400" rtl="0" eaLnBrk="1" fontAlgn="base" latinLnBrk="0" hangingPunct="1">
              <a:lnSpc>
                <a:spcPct val="120000"/>
              </a:lnSpc>
              <a:spcBef>
                <a:spcPts val="0"/>
              </a:spcBef>
              <a:spcAft>
                <a:spcPct val="0"/>
              </a:spcAft>
              <a:buClrTx/>
              <a:buSzTx/>
              <a:buFontTx/>
              <a:buNone/>
              <a:tabLst>
                <a:tab pos="7261225" algn="l"/>
              </a:tabLst>
              <a:defRPr/>
            </a:pPr>
            <a:r>
              <a:rPr lang="fr-FR" sz="4800" dirty="0">
                <a:solidFill>
                  <a:srgbClr val="00539F"/>
                </a:solidFill>
              </a:rPr>
              <a:t>Saisie des contractuels pour les élections au Comité Social Territorial (CST) </a:t>
            </a:r>
            <a:r>
              <a:rPr lang="fr-FR" sz="4800" dirty="0">
                <a:solidFill>
                  <a:srgbClr val="00539F"/>
                </a:solidFill>
                <a:latin typeface="Calibri" panose="020F0502020204030204"/>
              </a:rPr>
              <a:t>	</a:t>
            </a:r>
            <a:r>
              <a:rPr kumimoji="0" lang="fr-FR" sz="4800" b="0" i="0" u="none" strike="noStrike" kern="1200" cap="none" spc="0" normalizeH="0" baseline="0" noProof="0" dirty="0">
                <a:ln>
                  <a:noFill/>
                </a:ln>
                <a:solidFill>
                  <a:srgbClr val="00539F"/>
                </a:solidFill>
                <a:effectLst/>
                <a:uLnTx/>
                <a:uFillTx/>
                <a:latin typeface="Calibri" panose="020F0502020204030204"/>
                <a:ea typeface="+mn-ea"/>
                <a:cs typeface="+mn-cs"/>
              </a:rPr>
              <a:t>Page 21</a:t>
            </a:r>
            <a:br>
              <a:rPr lang="fr-FR" sz="4800" dirty="0">
                <a:solidFill>
                  <a:srgbClr val="00539F"/>
                </a:solidFill>
              </a:rPr>
            </a:br>
            <a:r>
              <a:rPr lang="fr-FR" sz="4800" dirty="0">
                <a:solidFill>
                  <a:srgbClr val="00539F"/>
                </a:solidFill>
              </a:rPr>
              <a:t>et/ou à la Commission Consultative Paritaire (CCP)	</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Elections professionnelles de 2022 - Campagne de saisie des électeurs contractuels (délais)	Page 22</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Début de la saisie des électeurs contractuels	Page 25</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Clôture de la saisie des électeurs contractuels par la collectivité	Page 28</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Tableau récapitulatif de la saisie	Page 29</a:t>
            </a:r>
          </a:p>
          <a:p>
            <a:pPr marL="0" indent="0">
              <a:lnSpc>
                <a:spcPct val="120000"/>
              </a:lnSpc>
              <a:spcBef>
                <a:spcPts val="1200"/>
              </a:spcBef>
              <a:buNone/>
              <a:tabLst>
                <a:tab pos="7261225" algn="l"/>
              </a:tabLst>
            </a:pPr>
            <a:r>
              <a:rPr lang="fr-FR" sz="7200" b="1" dirty="0">
                <a:solidFill>
                  <a:srgbClr val="00539F"/>
                </a:solidFill>
              </a:rPr>
              <a:t>FAQ Extranet RH</a:t>
            </a:r>
            <a:r>
              <a:rPr lang="fr-FR" sz="4800" dirty="0">
                <a:solidFill>
                  <a:srgbClr val="00539F"/>
                </a:solidFill>
              </a:rPr>
              <a:t>	Page 30</a:t>
            </a:r>
          </a:p>
          <a:p>
            <a:pPr marL="0" indent="0">
              <a:lnSpc>
                <a:spcPct val="120000"/>
              </a:lnSpc>
              <a:spcBef>
                <a:spcPts val="1200"/>
              </a:spcBef>
              <a:buNone/>
              <a:tabLst>
                <a:tab pos="7261225" algn="l"/>
              </a:tabLst>
            </a:pPr>
            <a:r>
              <a:rPr lang="fr-FR" sz="7200" b="1" dirty="0">
                <a:solidFill>
                  <a:srgbClr val="00539F"/>
                </a:solidFill>
              </a:rPr>
              <a:t>Contacts utiles</a:t>
            </a:r>
            <a:r>
              <a:rPr lang="fr-FR" sz="4800" dirty="0">
                <a:solidFill>
                  <a:srgbClr val="00539F"/>
                </a:solidFill>
              </a:rPr>
              <a:t>	Page 31</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365127"/>
            <a:ext cx="9362256" cy="1031815"/>
          </a:xfrm>
        </p:spPr>
        <p:txBody>
          <a:bodyPr>
            <a:normAutofit/>
          </a:bodyPr>
          <a:lstStyle/>
          <a:p>
            <a:pPr algn="ctr"/>
            <a:r>
              <a:rPr lang="fr-FR" sz="5400" b="1" dirty="0">
                <a:solidFill>
                  <a:srgbClr val="59A4D3"/>
                </a:solidFill>
              </a:rPr>
              <a:t>Présentation Extranet RH</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5</a:t>
            </a:fld>
            <a:endParaRPr lang="fr-FR"/>
          </a:p>
        </p:txBody>
      </p:sp>
      <p:sp>
        <p:nvSpPr>
          <p:cNvPr id="5" name="Rectangle 4"/>
          <p:cNvSpPr/>
          <p:nvPr/>
        </p:nvSpPr>
        <p:spPr>
          <a:xfrm>
            <a:off x="335360" y="1533465"/>
            <a:ext cx="11593288" cy="4955203"/>
          </a:xfrm>
          <a:prstGeom prst="rect">
            <a:avLst/>
          </a:prstGeom>
        </p:spPr>
        <p:txBody>
          <a:bodyPr wrap="square">
            <a:spAutoFit/>
          </a:bodyPr>
          <a:lstStyle/>
          <a:p>
            <a:pPr marL="0" indent="0" algn="just">
              <a:buNone/>
            </a:pPr>
            <a:r>
              <a:rPr lang="fr-FR" sz="1600" dirty="0"/>
              <a:t>Le Centre de Gestion de la Fonction Publique Territoriale de la Gironde met à disposition de toutes les collectivités affiliées un e-service dénommé EXTRANET RH.</a:t>
            </a:r>
          </a:p>
          <a:p>
            <a:pPr marL="0" indent="0" algn="just">
              <a:spcBef>
                <a:spcPts val="1200"/>
              </a:spcBef>
              <a:buNone/>
            </a:pPr>
            <a:r>
              <a:rPr lang="fr-FR" sz="1600" dirty="0"/>
              <a:t>Cet outil permet de visualiser, via une connexion sécurisée, les informations concernant les collectivités et les dossiers individuels des agents figurant dans les fichiers informatisés alimentés par le service Suivi des carrières et Projets d’actes à partir des arrêtés ou éléments transmis, à savoir :</a:t>
            </a:r>
          </a:p>
          <a:p>
            <a:pPr marL="896938" algn="just">
              <a:spcBef>
                <a:spcPts val="600"/>
              </a:spcBef>
              <a:buFont typeface="Wingdings" panose="05000000000000000000" pitchFamily="2" charset="2"/>
              <a:buChar char="v"/>
            </a:pPr>
            <a:r>
              <a:rPr lang="fr-FR" sz="1600" dirty="0"/>
              <a:t> Les coordonnées de la collectivité, horaires, etc… ;</a:t>
            </a:r>
          </a:p>
          <a:p>
            <a:pPr marL="896938" algn="just">
              <a:spcBef>
                <a:spcPts val="600"/>
              </a:spcBef>
              <a:buFont typeface="Wingdings" panose="05000000000000000000" pitchFamily="2" charset="2"/>
              <a:buChar char="v"/>
            </a:pPr>
            <a:r>
              <a:rPr lang="fr-FR" sz="1600" dirty="0"/>
              <a:t> Les données personnelles de l’agent ;</a:t>
            </a:r>
          </a:p>
          <a:p>
            <a:pPr marL="896938" algn="just">
              <a:spcBef>
                <a:spcPts val="600"/>
              </a:spcBef>
              <a:buFont typeface="Wingdings" panose="05000000000000000000" pitchFamily="2" charset="2"/>
              <a:buChar char="v"/>
            </a:pPr>
            <a:r>
              <a:rPr lang="fr-FR" sz="1600" dirty="0"/>
              <a:t> L’historique de carrière.</a:t>
            </a:r>
          </a:p>
          <a:p>
            <a:pPr marL="0" indent="0" algn="just">
              <a:spcBef>
                <a:spcPts val="1200"/>
              </a:spcBef>
              <a:buNone/>
            </a:pPr>
            <a:r>
              <a:rPr lang="fr-FR" sz="1600" dirty="0"/>
              <a:t>Il offre également la possibilité aux collectivités :</a:t>
            </a:r>
          </a:p>
          <a:p>
            <a:pPr marL="896938" algn="just">
              <a:spcBef>
                <a:spcPts val="600"/>
              </a:spcBef>
              <a:buFont typeface="Wingdings" panose="05000000000000000000" pitchFamily="2" charset="2"/>
              <a:buChar char="v"/>
            </a:pPr>
            <a:r>
              <a:rPr lang="fr-FR" sz="1600" dirty="0"/>
              <a:t> De renseigner ou de modifier les adresses personnelles de leurs agents ;</a:t>
            </a:r>
          </a:p>
          <a:p>
            <a:pPr marL="1168400" indent="-271463" algn="just">
              <a:spcBef>
                <a:spcPts val="600"/>
              </a:spcBef>
              <a:buFont typeface="Wingdings" panose="05000000000000000000" pitchFamily="2" charset="2"/>
              <a:buChar char="v"/>
            </a:pPr>
            <a:r>
              <a:rPr lang="fr-FR" sz="1600" dirty="0"/>
              <a:t>De télécharger les projets d'arrêtés mis à disposition par le service Suivi des carrières et Projets d'actes ;</a:t>
            </a:r>
          </a:p>
          <a:p>
            <a:pPr marL="1168400" indent="-271463" algn="just">
              <a:spcBef>
                <a:spcPts val="600"/>
              </a:spcBef>
              <a:buFont typeface="Wingdings" panose="05000000000000000000" pitchFamily="2" charset="2"/>
              <a:buChar char="v"/>
            </a:pPr>
            <a:r>
              <a:rPr lang="fr-FR" sz="1600" dirty="0"/>
              <a:t>De saisir les agents contractuels électeurs au titre des élections professionnelles au Comité Social Territorial et à  la Commission Consultative Paritaire.</a:t>
            </a:r>
          </a:p>
          <a:p>
            <a:pPr marL="0" indent="0" algn="just">
              <a:spcBef>
                <a:spcPts val="1200"/>
              </a:spcBef>
              <a:buNone/>
            </a:pPr>
            <a:r>
              <a:rPr lang="fr-FR" sz="1600" dirty="0"/>
              <a:t>Ce guide a vocation à aider </a:t>
            </a:r>
            <a:r>
              <a:rPr lang="fr-FR" sz="1600" dirty="0">
                <a:solidFill>
                  <a:srgbClr val="000000"/>
                </a:solidFill>
              </a:rPr>
              <a:t>les personnes dûment autorisées à accéder au e-service EXTRANET RH (</a:t>
            </a:r>
            <a:r>
              <a:rPr lang="fr-FR" sz="1600" i="1" dirty="0">
                <a:solidFill>
                  <a:srgbClr val="000000"/>
                </a:solidFill>
              </a:rPr>
              <a:t>après avoir renseigné les identifiants nécessaires à la connexion, identifiants communiqués lors de leur enregistrement via l’espace privé – se reporter à la fin du présent guide</a:t>
            </a:r>
            <a:r>
              <a:rPr lang="fr-FR" sz="1600" dirty="0">
                <a:solidFill>
                  <a:srgbClr val="000000"/>
                </a:solidFill>
              </a:rPr>
              <a:t>).</a:t>
            </a:r>
            <a:endParaRPr lang="fr-FR" sz="1600" dirty="0"/>
          </a:p>
        </p:txBody>
      </p:sp>
    </p:spTree>
    <p:extLst>
      <p:ext uri="{BB962C8B-B14F-4D97-AF65-F5344CB8AC3E}">
        <p14:creationId xmlns:p14="http://schemas.microsoft.com/office/powerpoint/2010/main" val="149614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930C1BA3-41EF-4A01-898E-7585C8019FA5}"/>
              </a:ext>
            </a:extLst>
          </p:cNvPr>
          <p:cNvPicPr>
            <a:picLocks noChangeAspect="1"/>
          </p:cNvPicPr>
          <p:nvPr/>
        </p:nvPicPr>
        <p:blipFill>
          <a:blip r:embed="rId2"/>
          <a:stretch>
            <a:fillRect/>
          </a:stretch>
        </p:blipFill>
        <p:spPr>
          <a:xfrm>
            <a:off x="3581401" y="1787523"/>
            <a:ext cx="5324475" cy="4705350"/>
          </a:xfrm>
          <a:prstGeom prst="rect">
            <a:avLst/>
          </a:prstGeom>
        </p:spPr>
      </p:pic>
      <p:sp>
        <p:nvSpPr>
          <p:cNvPr id="2" name="Titre 1"/>
          <p:cNvSpPr>
            <a:spLocks noGrp="1"/>
          </p:cNvSpPr>
          <p:nvPr>
            <p:ph type="title"/>
          </p:nvPr>
        </p:nvSpPr>
        <p:spPr/>
        <p:txBody>
          <a:bodyPr>
            <a:noAutofit/>
          </a:bodyPr>
          <a:lstStyle/>
          <a:p>
            <a:pPr algn="ctr"/>
            <a:r>
              <a:rPr lang="fr-FR" sz="5400" b="1" dirty="0">
                <a:solidFill>
                  <a:srgbClr val="59A4D3"/>
                </a:solidFill>
                <a:cs typeface="Helvetica" panose="020B0604020202020204" pitchFamily="34" charset="0"/>
              </a:rPr>
              <a:t>Accéder à Extranet RH par </a:t>
            </a:r>
            <a:r>
              <a:rPr lang="fr-FR" sz="5400" b="1" dirty="0">
                <a:cs typeface="Helvetica" panose="020B0604020202020204" pitchFamily="34" charset="0"/>
              </a:rPr>
              <a:t>https://cirilweb.cdg33.fr </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6</a:t>
            </a:fld>
            <a:endParaRPr lang="fr-FR"/>
          </a:p>
        </p:txBody>
      </p:sp>
      <p:sp>
        <p:nvSpPr>
          <p:cNvPr id="6" name="ZoneTexte 5"/>
          <p:cNvSpPr txBox="1"/>
          <p:nvPr/>
        </p:nvSpPr>
        <p:spPr>
          <a:xfrm>
            <a:off x="216244" y="4035841"/>
            <a:ext cx="3071444"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dirty="0">
                <a:solidFill>
                  <a:schemeClr val="tx1"/>
                </a:solidFill>
              </a:rPr>
              <a:t>Renseigner l’adresse courriel dans la zone "Identifiant" et le mot de passe de la personne habilitée</a:t>
            </a:r>
          </a:p>
        </p:txBody>
      </p:sp>
      <p:cxnSp>
        <p:nvCxnSpPr>
          <p:cNvPr id="8" name="Connecteur droit avec flèche 7"/>
          <p:cNvCxnSpPr>
            <a:cxnSpLocks/>
            <a:stCxn id="6" idx="3"/>
          </p:cNvCxnSpPr>
          <p:nvPr/>
        </p:nvCxnSpPr>
        <p:spPr>
          <a:xfrm flipV="1">
            <a:off x="3287688" y="4035842"/>
            <a:ext cx="1512168" cy="600164"/>
          </a:xfrm>
          <a:prstGeom prst="straightConnector1">
            <a:avLst/>
          </a:prstGeom>
          <a:ln w="38100">
            <a:solidFill>
              <a:srgbClr val="DC002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2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3D9F5-4F3C-4681-A577-4DCA9879B641}"/>
              </a:ext>
            </a:extLst>
          </p:cNvPr>
          <p:cNvSpPr>
            <a:spLocks noGrp="1"/>
          </p:cNvSpPr>
          <p:nvPr>
            <p:ph type="title"/>
          </p:nvPr>
        </p:nvSpPr>
        <p:spPr>
          <a:xfrm>
            <a:off x="1991544" y="365127"/>
            <a:ext cx="9362256" cy="832753"/>
          </a:xfrm>
        </p:spPr>
        <p:txBody>
          <a:bodyPr>
            <a:normAutofit/>
          </a:bodyPr>
          <a:lstStyle/>
          <a:p>
            <a:pPr algn="ctr"/>
            <a:r>
              <a:rPr lang="fr-FR" sz="5400" b="1" dirty="0">
                <a:solidFill>
                  <a:srgbClr val="59A4D3"/>
                </a:solidFill>
                <a:cs typeface="Helvetica" panose="020B0604020202020204" pitchFamily="34" charset="0"/>
              </a:rPr>
              <a:t>Accéder à Extranet RH</a:t>
            </a:r>
          </a:p>
        </p:txBody>
      </p:sp>
      <p:sp>
        <p:nvSpPr>
          <p:cNvPr id="4" name="Espace réservé du numéro de diapositive 3">
            <a:extLst>
              <a:ext uri="{FF2B5EF4-FFF2-40B4-BE49-F238E27FC236}">
                <a16:creationId xmlns:a16="http://schemas.microsoft.com/office/drawing/2014/main" id="{B760480E-63D2-4F68-8186-44FA69180F4B}"/>
              </a:ext>
            </a:extLst>
          </p:cNvPr>
          <p:cNvSpPr>
            <a:spLocks noGrp="1"/>
          </p:cNvSpPr>
          <p:nvPr>
            <p:ph type="sldNum" sz="quarter" idx="12"/>
          </p:nvPr>
        </p:nvSpPr>
        <p:spPr/>
        <p:txBody>
          <a:bodyPr/>
          <a:lstStyle/>
          <a:p>
            <a:pPr>
              <a:defRPr/>
            </a:pPr>
            <a:fld id="{7F461178-07BA-45FA-A4F7-D1D996E9DF9C}" type="slidenum">
              <a:rPr lang="fr-FR" smtClean="0"/>
              <a:pPr>
                <a:defRPr/>
              </a:pPr>
              <a:t>7</a:t>
            </a:fld>
            <a:endParaRPr lang="fr-FR"/>
          </a:p>
        </p:txBody>
      </p:sp>
      <p:pic>
        <p:nvPicPr>
          <p:cNvPr id="6" name="Image 5">
            <a:extLst>
              <a:ext uri="{FF2B5EF4-FFF2-40B4-BE49-F238E27FC236}">
                <a16:creationId xmlns:a16="http://schemas.microsoft.com/office/drawing/2014/main" id="{B94C33E0-D497-4B0F-8DDB-F9871B121DB4}"/>
              </a:ext>
            </a:extLst>
          </p:cNvPr>
          <p:cNvPicPr>
            <a:picLocks noChangeAspect="1"/>
          </p:cNvPicPr>
          <p:nvPr/>
        </p:nvPicPr>
        <p:blipFill>
          <a:blip r:embed="rId2"/>
          <a:stretch>
            <a:fillRect/>
          </a:stretch>
        </p:blipFill>
        <p:spPr>
          <a:xfrm>
            <a:off x="2783632" y="1407309"/>
            <a:ext cx="7581962" cy="4739614"/>
          </a:xfrm>
          <a:prstGeom prst="rect">
            <a:avLst/>
          </a:prstGeom>
        </p:spPr>
      </p:pic>
      <p:sp>
        <p:nvSpPr>
          <p:cNvPr id="7" name="Rectangle 6">
            <a:extLst>
              <a:ext uri="{FF2B5EF4-FFF2-40B4-BE49-F238E27FC236}">
                <a16:creationId xmlns:a16="http://schemas.microsoft.com/office/drawing/2014/main" id="{575E770D-F6F4-400F-93BE-68F93C93D8DA}"/>
              </a:ext>
            </a:extLst>
          </p:cNvPr>
          <p:cNvSpPr/>
          <p:nvPr/>
        </p:nvSpPr>
        <p:spPr>
          <a:xfrm>
            <a:off x="4444692" y="4599037"/>
            <a:ext cx="1596904" cy="63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2EDCE99-1159-4398-ABF5-C25E9C1F1749}"/>
              </a:ext>
            </a:extLst>
          </p:cNvPr>
          <p:cNvSpPr/>
          <p:nvPr/>
        </p:nvSpPr>
        <p:spPr>
          <a:xfrm>
            <a:off x="4583832" y="3933056"/>
            <a:ext cx="1355424" cy="288032"/>
          </a:xfrm>
          <a:prstGeom prst="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7F0C7EC-F26D-4991-80B7-8BEDB6F50614}"/>
              </a:ext>
            </a:extLst>
          </p:cNvPr>
          <p:cNvSpPr/>
          <p:nvPr/>
        </p:nvSpPr>
        <p:spPr>
          <a:xfrm>
            <a:off x="4439816" y="4599037"/>
            <a:ext cx="64807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683C11B6-9B1F-4560-94F0-EA3E8886F5BA}"/>
              </a:ext>
            </a:extLst>
          </p:cNvPr>
          <p:cNvCxnSpPr>
            <a:cxnSpLocks/>
          </p:cNvCxnSpPr>
          <p:nvPr/>
        </p:nvCxnSpPr>
        <p:spPr>
          <a:xfrm>
            <a:off x="2927648" y="5869760"/>
            <a:ext cx="1512168" cy="0"/>
          </a:xfrm>
          <a:prstGeom prst="straightConnector1">
            <a:avLst/>
          </a:prstGeom>
          <a:ln w="38100">
            <a:solidFill>
              <a:srgbClr val="DC002E"/>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386AEB6-E921-47C6-B69F-3B1530E68CD7}"/>
              </a:ext>
            </a:extLst>
          </p:cNvPr>
          <p:cNvSpPr txBox="1"/>
          <p:nvPr/>
        </p:nvSpPr>
        <p:spPr>
          <a:xfrm>
            <a:off x="526497" y="5685094"/>
            <a:ext cx="2423372"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dirty="0">
                <a:solidFill>
                  <a:schemeClr val="tx1"/>
                </a:solidFill>
              </a:rPr>
              <a:t>Cliquer sur l’application</a:t>
            </a:r>
          </a:p>
        </p:txBody>
      </p:sp>
    </p:spTree>
    <p:extLst>
      <p:ext uri="{BB962C8B-B14F-4D97-AF65-F5344CB8AC3E}">
        <p14:creationId xmlns:p14="http://schemas.microsoft.com/office/powerpoint/2010/main" val="265090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fontAlgn="base">
              <a:spcAft>
                <a:spcPct val="0"/>
              </a:spcAft>
            </a:pPr>
            <a:r>
              <a:rPr lang="fr-FR" sz="5400" b="1" dirty="0">
                <a:solidFill>
                  <a:srgbClr val="59A4D3"/>
                </a:solidFill>
              </a:rPr>
              <a:t>Page d’accueil</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8</a:t>
            </a:fld>
            <a:endParaRPr lang="fr-FR"/>
          </a:p>
        </p:txBody>
      </p:sp>
      <p:pic>
        <p:nvPicPr>
          <p:cNvPr id="6" name="Image 5"/>
          <p:cNvPicPr>
            <a:picLocks noChangeAspect="1"/>
          </p:cNvPicPr>
          <p:nvPr/>
        </p:nvPicPr>
        <p:blipFill>
          <a:blip r:embed="rId2"/>
          <a:stretch>
            <a:fillRect/>
          </a:stretch>
        </p:blipFill>
        <p:spPr>
          <a:xfrm>
            <a:off x="3647728" y="3082822"/>
            <a:ext cx="1440160" cy="289479"/>
          </a:xfrm>
          <a:prstGeom prst="rect">
            <a:avLst/>
          </a:prstGeom>
        </p:spPr>
      </p:pic>
      <p:pic>
        <p:nvPicPr>
          <p:cNvPr id="7" name="Image 6"/>
          <p:cNvPicPr>
            <a:picLocks noChangeAspect="1"/>
          </p:cNvPicPr>
          <p:nvPr/>
        </p:nvPicPr>
        <p:blipFill>
          <a:blip r:embed="rId2"/>
          <a:stretch>
            <a:fillRect/>
          </a:stretch>
        </p:blipFill>
        <p:spPr>
          <a:xfrm>
            <a:off x="3791744" y="3526518"/>
            <a:ext cx="1603219" cy="250247"/>
          </a:xfrm>
          <a:prstGeom prst="rect">
            <a:avLst/>
          </a:prstGeom>
        </p:spPr>
      </p:pic>
      <p:sp>
        <p:nvSpPr>
          <p:cNvPr id="10" name="Rectangle 9"/>
          <p:cNvSpPr/>
          <p:nvPr/>
        </p:nvSpPr>
        <p:spPr>
          <a:xfrm>
            <a:off x="1215155" y="3971092"/>
            <a:ext cx="10314924" cy="646331"/>
          </a:xfrm>
          <a:prstGeom prst="rect">
            <a:avLst/>
          </a:prstGeom>
        </p:spPr>
        <p:txBody>
          <a:bodyPr wrap="square">
            <a:spAutoFit/>
          </a:bodyPr>
          <a:lstStyle/>
          <a:p>
            <a:pPr marL="0" indent="0">
              <a:buNone/>
            </a:pPr>
            <a:r>
              <a:rPr lang="fr-FR" dirty="0"/>
              <a:t>L’onglet "Mon dossier" permet de visualiser toutes les collectivités associées aux identifiants de connexion utilisés.</a:t>
            </a:r>
          </a:p>
        </p:txBody>
      </p:sp>
      <p:pic>
        <p:nvPicPr>
          <p:cNvPr id="11" name="Image 10"/>
          <p:cNvPicPr>
            <a:picLocks noChangeAspect="1"/>
          </p:cNvPicPr>
          <p:nvPr/>
        </p:nvPicPr>
        <p:blipFill>
          <a:blip r:embed="rId3"/>
          <a:stretch>
            <a:fillRect/>
          </a:stretch>
        </p:blipFill>
        <p:spPr>
          <a:xfrm>
            <a:off x="1215155" y="1838164"/>
            <a:ext cx="10369152" cy="2031159"/>
          </a:xfrm>
          <a:prstGeom prst="rect">
            <a:avLst/>
          </a:prstGeom>
        </p:spPr>
      </p:pic>
      <p:pic>
        <p:nvPicPr>
          <p:cNvPr id="8" name="Image 7"/>
          <p:cNvPicPr>
            <a:picLocks noChangeAspect="1"/>
          </p:cNvPicPr>
          <p:nvPr/>
        </p:nvPicPr>
        <p:blipFill>
          <a:blip r:embed="rId4"/>
          <a:stretch>
            <a:fillRect/>
          </a:stretch>
        </p:blipFill>
        <p:spPr>
          <a:xfrm>
            <a:off x="1226243" y="2449530"/>
            <a:ext cx="935385" cy="323116"/>
          </a:xfrm>
          <a:prstGeom prst="rect">
            <a:avLst/>
          </a:prstGeom>
        </p:spPr>
      </p:pic>
      <p:sp>
        <p:nvSpPr>
          <p:cNvPr id="12" name="Rectangle 11"/>
          <p:cNvSpPr/>
          <p:nvPr/>
        </p:nvSpPr>
        <p:spPr>
          <a:xfrm>
            <a:off x="3441226" y="3261599"/>
            <a:ext cx="2510756" cy="16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1343472" y="2839066"/>
            <a:ext cx="0" cy="1030257"/>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9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6906045" y="1556791"/>
            <a:ext cx="4684446" cy="5073273"/>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9</a:t>
            </a:fld>
            <a:endParaRPr lang="fr-FR"/>
          </a:p>
        </p:txBody>
      </p:sp>
      <p:pic>
        <p:nvPicPr>
          <p:cNvPr id="6" name="Image 5"/>
          <p:cNvPicPr>
            <a:picLocks noChangeAspect="1"/>
          </p:cNvPicPr>
          <p:nvPr/>
        </p:nvPicPr>
        <p:blipFill>
          <a:blip r:embed="rId3"/>
          <a:stretch>
            <a:fillRect/>
          </a:stretch>
        </p:blipFill>
        <p:spPr>
          <a:xfrm>
            <a:off x="8400256" y="2191271"/>
            <a:ext cx="1125155" cy="459749"/>
          </a:xfrm>
          <a:prstGeom prst="rect">
            <a:avLst/>
          </a:prstGeom>
        </p:spPr>
      </p:pic>
      <p:sp>
        <p:nvSpPr>
          <p:cNvPr id="8" name="ZoneTexte 7"/>
          <p:cNvSpPr txBox="1"/>
          <p:nvPr/>
        </p:nvSpPr>
        <p:spPr>
          <a:xfrm>
            <a:off x="407368" y="2060848"/>
            <a:ext cx="6192688" cy="3016210"/>
          </a:xfrm>
          <a:prstGeom prst="rect">
            <a:avLst/>
          </a:prstGeom>
          <a:noFill/>
        </p:spPr>
        <p:txBody>
          <a:bodyPr wrap="square" rtlCol="0">
            <a:spAutoFit/>
          </a:bodyPr>
          <a:lstStyle/>
          <a:p>
            <a:pPr algn="just"/>
            <a:r>
              <a:rPr lang="fr-FR" dirty="0"/>
              <a:t>L'onglet "le personnel" permet de visualiser divers renseignements concernant un agent :</a:t>
            </a:r>
          </a:p>
          <a:p>
            <a:endParaRPr lang="fr-FR" dirty="0"/>
          </a:p>
          <a:p>
            <a:pPr marL="285750" indent="-285750">
              <a:buFont typeface="Wingdings" panose="05000000000000000000" pitchFamily="2" charset="2"/>
              <a:buChar char="v"/>
            </a:pPr>
            <a:r>
              <a:rPr lang="fr-FR" dirty="0"/>
              <a:t>Données personnelles :</a:t>
            </a:r>
          </a:p>
          <a:p>
            <a:pPr marL="449263" indent="-177800">
              <a:spcBef>
                <a:spcPts val="600"/>
              </a:spcBef>
              <a:buFont typeface="Wingdings" panose="05000000000000000000" pitchFamily="2" charset="2"/>
              <a:buChar char="Ø"/>
            </a:pPr>
            <a:r>
              <a:rPr lang="fr-FR" dirty="0"/>
              <a:t> Les fiches individuelles</a:t>
            </a:r>
          </a:p>
          <a:p>
            <a:pPr marL="449263" indent="-177800">
              <a:buFont typeface="Wingdings" panose="05000000000000000000" pitchFamily="2" charset="2"/>
              <a:buChar char="Ø"/>
            </a:pPr>
            <a:r>
              <a:rPr lang="fr-FR" dirty="0"/>
              <a:t> Les états civils</a:t>
            </a:r>
          </a:p>
          <a:p>
            <a:pPr marL="449263" indent="-177800">
              <a:buFont typeface="Wingdings" panose="05000000000000000000" pitchFamily="2" charset="2"/>
              <a:buChar char="Ø"/>
            </a:pPr>
            <a:r>
              <a:rPr lang="fr-FR" dirty="0"/>
              <a:t> Les coordonnées personnelles</a:t>
            </a:r>
          </a:p>
          <a:p>
            <a:endParaRPr lang="fr-FR" dirty="0"/>
          </a:p>
          <a:p>
            <a:pPr marL="285750" indent="-285750">
              <a:buFont typeface="Wingdings" panose="05000000000000000000" pitchFamily="2" charset="2"/>
              <a:buChar char="v"/>
            </a:pPr>
            <a:r>
              <a:rPr lang="fr-FR" dirty="0"/>
              <a:t>Suivi des dossiers agents :</a:t>
            </a:r>
          </a:p>
          <a:p>
            <a:pPr marL="541338" indent="-185738">
              <a:spcBef>
                <a:spcPts val="600"/>
              </a:spcBef>
              <a:buFont typeface="Wingdings" panose="05000000000000000000" pitchFamily="2" charset="2"/>
              <a:buChar char="Ø"/>
            </a:pPr>
            <a:r>
              <a:rPr lang="fr-FR" dirty="0"/>
              <a:t> Dossiers administratifs (</a:t>
            </a:r>
            <a:r>
              <a:rPr lang="fr-FR" i="1" dirty="0"/>
              <a:t>arrêtés individuels</a:t>
            </a:r>
            <a:r>
              <a:rPr lang="fr-FR" dirty="0"/>
              <a:t>)</a:t>
            </a:r>
          </a:p>
        </p:txBody>
      </p:sp>
      <p:sp>
        <p:nvSpPr>
          <p:cNvPr id="9" name="Rectangle 8"/>
          <p:cNvSpPr/>
          <p:nvPr/>
        </p:nvSpPr>
        <p:spPr>
          <a:xfrm>
            <a:off x="9597419" y="3664458"/>
            <a:ext cx="1341008" cy="26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4"/>
          <a:stretch>
            <a:fillRect/>
          </a:stretch>
        </p:blipFill>
        <p:spPr>
          <a:xfrm>
            <a:off x="9183039" y="4566807"/>
            <a:ext cx="2285373" cy="272881"/>
          </a:xfrm>
          <a:prstGeom prst="rect">
            <a:avLst/>
          </a:prstGeom>
        </p:spPr>
      </p:pic>
      <p:pic>
        <p:nvPicPr>
          <p:cNvPr id="12" name="Image 11"/>
          <p:cNvPicPr>
            <a:picLocks noChangeAspect="1"/>
          </p:cNvPicPr>
          <p:nvPr/>
        </p:nvPicPr>
        <p:blipFill>
          <a:blip r:embed="rId4"/>
          <a:stretch>
            <a:fillRect/>
          </a:stretch>
        </p:blipFill>
        <p:spPr>
          <a:xfrm>
            <a:off x="9655222" y="5400281"/>
            <a:ext cx="1225402" cy="146317"/>
          </a:xfrm>
          <a:prstGeom prst="rect">
            <a:avLst/>
          </a:prstGeom>
        </p:spPr>
      </p:pic>
      <p:sp>
        <p:nvSpPr>
          <p:cNvPr id="16" name="ZoneTexte 15"/>
          <p:cNvSpPr txBox="1"/>
          <p:nvPr/>
        </p:nvSpPr>
        <p:spPr>
          <a:xfrm>
            <a:off x="2351584" y="273515"/>
            <a:ext cx="8280920" cy="923330"/>
          </a:xfrm>
          <a:prstGeom prst="rect">
            <a:avLst/>
          </a:prstGeom>
          <a:noFill/>
        </p:spPr>
        <p:txBody>
          <a:bodyPr wrap="square" rtlCol="0">
            <a:spAutoFit/>
          </a:bodyPr>
          <a:lstStyle/>
          <a:p>
            <a:pPr algn="ctr"/>
            <a:r>
              <a:rPr lang="fr-FR" sz="5400" b="1" dirty="0">
                <a:solidFill>
                  <a:srgbClr val="59A4D3"/>
                </a:solidFill>
                <a:latin typeface="+mj-lt"/>
                <a:ea typeface="+mj-ea"/>
                <a:cs typeface="+mj-cs"/>
              </a:rPr>
              <a:t>Onglet "Le personnel"</a:t>
            </a:r>
          </a:p>
        </p:txBody>
      </p:sp>
    </p:spTree>
    <p:extLst>
      <p:ext uri="{BB962C8B-B14F-4D97-AF65-F5344CB8AC3E}">
        <p14:creationId xmlns:p14="http://schemas.microsoft.com/office/powerpoint/2010/main" val="3095300933"/>
      </p:ext>
    </p:extLst>
  </p:cSld>
  <p:clrMapOvr>
    <a:masterClrMapping/>
  </p:clrMapOvr>
</p:sld>
</file>

<file path=ppt/theme/theme1.xml><?xml version="1.0" encoding="utf-8"?>
<a:theme xmlns:a="http://schemas.openxmlformats.org/drawingml/2006/main" name="Thème_CDG33_2019">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CDG33_2019" id="{91AB4601-616C-4C1F-BD27-E32F33425F41}" vid="{03C5A5ED-6B57-4116-B510-28B775997557}"/>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tnation - réunion du 11 juin" id="{1986C9FB-CF85-4DB4-810E-A0EC2C26DD1E}" vid="{12650C5E-C7D6-4C1C-BF22-DFEB97CAE37F}"/>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ation siteweb" ma:contentTypeID="0x010100DE67B4170B45E24899E1F0558CDB95BB0029ACC707A4D3BA488925F81CBA990BCD" ma:contentTypeVersion="12" ma:contentTypeDescription="" ma:contentTypeScope="" ma:versionID="279eff57e496bd2217b80f2b432581d6">
  <xsd:schema xmlns:xsd="http://www.w3.org/2001/XMLSchema" xmlns:xs="http://www.w3.org/2001/XMLSchema" xmlns:p="http://schemas.microsoft.com/office/2006/metadata/properties" xmlns:ns2="6fe09545-cdc4-43a9-9da5-abd37ca73394" xmlns:ns3="08e7dc1a-ede0-4f94-95aa-e5423aad87e0" targetNamespace="http://schemas.microsoft.com/office/2006/metadata/properties" ma:root="true" ma:fieldsID="a49622ce6b9530c4169cf4a159a1b7c1" ns2:_="" ns3:_="">
    <xsd:import namespace="6fe09545-cdc4-43a9-9da5-abd37ca73394"/>
    <xsd:import namespace="08e7dc1a-ede0-4f94-95aa-e5423aad87e0"/>
    <xsd:element name="properties">
      <xsd:complexType>
        <xsd:sequence>
          <xsd:element name="documentManagement">
            <xsd:complexType>
              <xsd:all>
                <xsd:element ref="ns2:dce64921054a4cfeb178169aa5c80488" minOccurs="0"/>
                <xsd:element ref="ns2:TaxCatchAll" minOccurs="0"/>
                <xsd:element ref="ns2:TaxCatchAllLabel" minOccurs="0"/>
                <xsd:element ref="ns2:Origine" minOccurs="0"/>
                <xsd:element ref="ns2:Date_x0020_de_x0020_publication" minOccurs="0"/>
                <xsd:element ref="ns2:Date_x0020_de_x0020_dépublication" minOccurs="0"/>
                <xsd:element ref="ns2:A_x0020_publier_x0020_" minOccurs="0"/>
                <xsd:element ref="ns2:CATEGORIE" minOccurs="0"/>
                <xsd:element ref="ns2:Description_x0020_site_x0020_internet" minOccurs="0"/>
                <xsd:element ref="ns2:Thème_x0020_site_x0020_internet" minOccurs="0"/>
                <xsd:element ref="ns3:MediaServiceMetadata" minOccurs="0"/>
                <xsd:element ref="ns3:MediaServiceFastMetadata" minOccurs="0"/>
                <xsd:element ref="ns2:Thème_x0020_2_x0020_site_x0020_internet" minOccurs="0"/>
                <xsd:element ref="ns2:Thème_x0020_3_x0020_site_x0020_internet" minOccurs="0"/>
                <xsd:element ref="ns2:Tag"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09545-cdc4-43a9-9da5-abd37ca73394" elementFormDefault="qualified">
    <xsd:import namespace="http://schemas.microsoft.com/office/2006/documentManagement/types"/>
    <xsd:import namespace="http://schemas.microsoft.com/office/infopath/2007/PartnerControls"/>
    <xsd:element name="dce64921054a4cfeb178169aa5c80488" ma:index="8" nillable="true" ma:taxonomy="true" ma:internalName="dce64921054a4cfeb178169aa5c80488" ma:taxonomyFieldName="Nature" ma:displayName="Nature" ma:default="" ma:fieldId="{dce64921-054a-4cfe-b178-169aa5c80488}" ma:sspId="080acc9f-a124-4651-8c21-27ed651001c5" ma:termSetId="fac78ca5-a9a4-4db7-8b38-6c618f8445d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7ecb9e9-5b9c-494a-99e3-3d1aa0cc42d8}" ma:internalName="TaxCatchAll" ma:showField="CatchAllData" ma:web="6fe09545-cdc4-43a9-9da5-abd37ca73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7ecb9e9-5b9c-494a-99e3-3d1aa0cc42d8}" ma:internalName="TaxCatchAllLabel" ma:readOnly="true" ma:showField="CatchAllDataLabel" ma:web="6fe09545-cdc4-43a9-9da5-abd37ca73394">
      <xsd:complexType>
        <xsd:complexContent>
          <xsd:extension base="dms:MultiChoiceLookup">
            <xsd:sequence>
              <xsd:element name="Value" type="dms:Lookup" maxOccurs="unbounded" minOccurs="0" nillable="true"/>
            </xsd:sequence>
          </xsd:extension>
        </xsd:complexContent>
      </xsd:complexType>
    </xsd:element>
    <xsd:element name="Origine" ma:index="12" nillable="true" ma:displayName="Origine" ma:list="UserInfo" ma:internalName="Origi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_x0020_de_x0020_publication" ma:index="13" nillable="true" ma:displayName="Date de publication" ma:default="" ma:format="DateOnly" ma:internalName="Date_x0020_de_x0020_publication">
      <xsd:simpleType>
        <xsd:restriction base="dms:DateTime"/>
      </xsd:simpleType>
    </xsd:element>
    <xsd:element name="Date_x0020_de_x0020_dépublication" ma:index="14" nillable="true" ma:displayName="Date de dépublication" ma:default="" ma:format="DateOnly" ma:internalName="Date_x0020_de_x0020_d_x00e9_publication">
      <xsd:simpleType>
        <xsd:restriction base="dms:DateTime"/>
      </xsd:simpleType>
    </xsd:element>
    <xsd:element name="A_x0020_publier_x0020_" ma:index="15" nillable="true" ma:displayName="A publier sur site internet" ma:format="Dropdown" ma:internalName="A_x0020_publier_x0020_">
      <xsd:simpleType>
        <xsd:restriction base="dms:Choice">
          <xsd:enumeration value="site internet"/>
          <xsd:enumeration value="site internet pdf"/>
        </xsd:restriction>
      </xsd:simpleType>
    </xsd:element>
    <xsd:element name="CATEGORIE" ma:index="16" nillable="true" ma:displayName="Catégorie site internet" ma:format="Dropdown" ma:internalName="CATEGORIE">
      <xsd:simpleType>
        <xsd:restriction base="dms:Choice">
          <xsd:enumeration value="CDG33"/>
          <xsd:enumeration value="Assurance et protection sociale"/>
          <xsd:enumeration value="Concours et examens"/>
          <xsd:enumeration value="Départ et fin de fonction"/>
          <xsd:enumeration value="Déroulement de carrière"/>
          <xsd:enumeration value="Dialogue social"/>
          <xsd:enumeration value="Données sociales"/>
          <xsd:enumeration value="Droits et obligations"/>
          <xsd:enumeration value="Emploi territorial"/>
          <xsd:enumeration value="Formations"/>
          <xsd:enumeration value="Instances médicales"/>
          <xsd:enumeration value="Mag RH"/>
          <xsd:enumeration value="Médecine et prévention"/>
          <xsd:enumeration value="Mobilité"/>
          <xsd:enumeration value="Recrutement"/>
          <xsd:enumeration value="Rémunération"/>
          <xsd:enumeration value="Signalements et Médiations"/>
          <xsd:enumeration value="Temps de travail"/>
        </xsd:restriction>
      </xsd:simpleType>
    </xsd:element>
    <xsd:element name="Description_x0020_site_x0020_internet" ma:index="17" nillable="true" ma:displayName="Description site internet" ma:default="" ma:internalName="Description_x0020_site_x0020_internet">
      <xsd:simpleType>
        <xsd:restriction base="dms:Note">
          <xsd:maxLength value="255"/>
        </xsd:restriction>
      </xsd:simpleType>
    </xsd:element>
    <xsd:element name="Thème_x0020_site_x0020_internet" ma:index="18" nillable="true" ma:displayName="Thème 1 site internet" ma:format="RadioButtons" ma:internalName="Th_x00e8_me_x0020_site_x0020_internet">
      <xsd:simpleType>
        <xsd:restriction base="dms:Choice">
          <xsd:enumeration value="Annales"/>
          <xsd:enumeration value="Arrêtés"/>
          <xsd:enumeration value="Avis"/>
          <xsd:enumeration value="Bilans et Rapports"/>
          <xsd:enumeration value="Calendriers"/>
          <xsd:enumeration value="Circulaires"/>
          <xsd:enumeration value="Constitution de dossier"/>
          <xsd:enumeration value="Délibérations"/>
          <xsd:enumeration value="Documentation générale"/>
          <xsd:enumeration value="FAQ"/>
          <xsd:enumeration value="Fiches techniques"/>
          <xsd:enumeration value="Formulaire"/>
          <xsd:enumeration value="Listes"/>
          <xsd:enumeration value="Mag Rh mutualisé"/>
          <xsd:enumeration value="Modèle de convention"/>
          <xsd:enumeration value="Modèles"/>
          <xsd:enumeration value="Modèles d'actes"/>
          <xsd:enumeration value="Modèles de contrat"/>
          <xsd:enumeration value="Modèles de délibération"/>
          <xsd:enumeration value="Notes de cadrage"/>
          <xsd:enumeration value="Notices"/>
          <xsd:enumeration value="Plan"/>
          <xsd:enumeration value="Procédures"/>
          <xsd:enumeration value="Procès verbal"/>
          <xsd:enumeration value="Rapports de jury"/>
          <xsd:enumeration value="Réglementation"/>
          <xsd:enumeration value="Simulateur"/>
          <xsd:enumeration value="Tableaux"/>
        </xsd:restriction>
      </xsd:simpleType>
    </xsd:element>
    <xsd:element name="Thème_x0020_2_x0020_site_x0020_internet" ma:index="21" nillable="true" ma:displayName="Thème 2 site internet" ma:default="" ma:format="Dropdown" ma:internalName="Th_x00e8_me_x0020_2_x0020_site_x0020_internet">
      <xsd:simpleType>
        <xsd:restriction base="dms:Choice">
          <xsd:enumeration value="Choix 1"/>
          <xsd:enumeration value="Choix 2"/>
          <xsd:enumeration value="Choix 3"/>
          <xsd:enumeration value="Choix 4"/>
          <xsd:enumeration value="Choix 5"/>
        </xsd:restriction>
      </xsd:simpleType>
    </xsd:element>
    <xsd:element name="Thème_x0020_3_x0020_site_x0020_internet" ma:index="22" nillable="true" ma:displayName="Thème 3 site internet" ma:default="" ma:format="Dropdown" ma:internalName="Th_x00e8_me_x0020_3_x0020_site_x0020_internet">
      <xsd:simpleType>
        <xsd:restriction base="dms:Choice">
          <xsd:enumeration value="Choix 1"/>
          <xsd:enumeration value="Choix 2"/>
          <xsd:enumeration value="Choix 3"/>
          <xsd:enumeration value="Choix 4"/>
          <xsd:enumeration value="Choix 5"/>
          <xsd:enumeration value="Choix 6"/>
        </xsd:restriction>
      </xsd:simpleType>
    </xsd:element>
    <xsd:element name="Tag" ma:index="23" nillable="true" ma:displayName="Tag" ma:format="Dropdown" ma:internalName="Tag">
      <xsd:simpleType>
        <xsd:restriction base="dms:Choice">
          <xsd:enumeration value="Abandon de poste"/>
          <xsd:enumeration value="Absences"/>
          <xsd:enumeration value="Accès à l'emploi territorial"/>
          <xsd:enumeration value="AEP"/>
          <xsd:enumeration value="Agents"/>
          <xsd:enumeration value="Agents contractuels"/>
          <xsd:enumeration value="Anticipation RH"/>
          <xsd:enumeration value="Apprentissage"/>
          <xsd:enumeration value="Archives"/>
          <xsd:enumeration value="ASA"/>
          <xsd:enumeration value="Assurance statutaire"/>
          <xsd:enumeration value="Autres motifs"/>
          <xsd:enumeration value="Avancement de grade"/>
          <xsd:enumeration value="Avantages en nature"/>
          <xsd:enumeration value="Bourse de l'emploi"/>
          <xsd:enumeration value="CAP / CCP"/>
          <xsd:enumeration value="Catégorie d'emploi"/>
          <xsd:enumeration value="CDG33"/>
          <xsd:enumeration value="Certificat professionnel"/>
          <xsd:enumeration value="Chômage"/>
          <xsd:enumeration value="Compte épargne temps"/>
          <xsd:enumeration value="Concours"/>
          <xsd:enumeration value="Congés"/>
          <xsd:enumeration value="Congés pour raison de santé"/>
          <xsd:enumeration value="Conseil d'administration"/>
          <xsd:enumeration value="Conseil de discipline"/>
          <xsd:enumeration value="Conseil en recrutement"/>
          <xsd:enumeration value="Conseil médical formation plénière"/>
          <xsd:enumeration value="Conseil médical formation restreinte"/>
          <xsd:enumeration value="Coopération régionale"/>
          <xsd:enumeration value="CST"/>
          <xsd:enumeration value="Demission"/>
          <xsd:enumeration value="Déontologue"/>
          <xsd:enumeration value="Détachement"/>
          <xsd:enumeration value="Dialogue social"/>
          <xsd:enumeration value="Diplôme universitaire"/>
          <xsd:enumeration value="Disponibilité"/>
          <xsd:enumeration value="Dossier individuel"/>
          <xsd:enumeration value="Droit syndical"/>
          <xsd:enumeration value="Droits"/>
          <xsd:enumeration value="Emploi territorial"/>
          <xsd:enumeration value="Emplois non permanents"/>
          <xsd:enumeration value="Emplois permanents"/>
          <xsd:enumeration value="Entretien profesionnel"/>
          <xsd:enumeration value="Examens"/>
          <xsd:enumeration value="Filière Administrative"/>
          <xsd:enumeration value="Filière Animation"/>
          <xsd:enumeration value="Filière Culturelle"/>
          <xsd:enumeration value="Filière Médico-sociale"/>
          <xsd:enumeration value="Filière Sapeurs-pompiers"/>
          <xsd:enumeration value="Filière Sécurité"/>
          <xsd:enumeration value="Filière Technique"/>
          <xsd:enumeration value="Filières"/>
          <xsd:enumeration value="Formation"/>
          <xsd:enumeration value="Frais de déplacement"/>
          <xsd:enumeration value="Gpeec"/>
          <xsd:enumeration value="Handicap"/>
          <xsd:enumeration value="Horaires"/>
          <xsd:enumeration value="Inaptitude"/>
          <xsd:enumeration value="Inscriptions"/>
          <xsd:enumeration value="Intégration directe"/>
          <xsd:enumeration value="Licence professionnelle"/>
          <xsd:enumeration value="Licenciement"/>
          <xsd:enumeration value="Lieux de concours"/>
          <xsd:enumeration value="Lignes directrices gestion"/>
          <xsd:enumeration value="Listes d'aptitude promotion interne"/>
          <xsd:enumeration value="Mag RH"/>
          <xsd:enumeration value="Maintien dans l'emploi"/>
          <xsd:enumeration value="Médécine préventive"/>
          <xsd:enumeration value="Médiations"/>
          <xsd:enumeration value="Mise à disposition"/>
          <xsd:enumeration value="Missions"/>
          <xsd:enumeration value="Mutation"/>
          <xsd:enumeration value="NBI"/>
          <xsd:enumeration value="Obligations"/>
          <xsd:enumeration value="Offre de service"/>
          <xsd:enumeration value="Pilotage RH"/>
          <xsd:enumeration value="PPR"/>
          <xsd:enumeration value="Prévoyance"/>
          <xsd:enumeration value="Primes et indemnités"/>
          <xsd:enumeration value="Promotion interne"/>
          <xsd:enumeration value="Psychologue"/>
          <xsd:enumeration value="Rapport d'activité"/>
          <xsd:enumeration value="Recrutement"/>
          <xsd:enumeration value="Régime indemnitaire"/>
          <xsd:enumeration value="Remplacement et renfort"/>
          <xsd:enumeration value="Rémunération"/>
          <xsd:enumeration value="Retraite"/>
          <xsd:enumeration value="RIFSEEP"/>
          <xsd:enumeration value="Risques profesionnels"/>
          <xsd:enumeration value="Santé"/>
          <xsd:enumeration value="Secrétaire de mairie"/>
          <xsd:enumeration value="Signalements"/>
          <xsd:enumeration value="Télétravail"/>
          <xsd:enumeration value="Temps de travail"/>
          <xsd:enumeration value="Traitement indicidiaire"/>
          <xsd:enumeration value="Santé - Prévoyance"/>
          <xsd:enumeration value="Instances médicales"/>
          <xsd:enumeration value="Listes d'aptitude concours"/>
        </xsd:restriction>
      </xsd:simpleType>
    </xsd:element>
  </xsd:schema>
  <xsd:schema xmlns:xsd="http://www.w3.org/2001/XMLSchema" xmlns:xs="http://www.w3.org/2001/XMLSchema" xmlns:dms="http://schemas.microsoft.com/office/2006/documentManagement/types" xmlns:pc="http://schemas.microsoft.com/office/infopath/2007/PartnerControls" targetNamespace="08e7dc1a-ede0-4f94-95aa-e5423aad87e0"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e09545-cdc4-43a9-9da5-abd37ca73394" xsi:nil="true"/>
    <Date_x0020_de_x0020_publication xmlns="6fe09545-cdc4-43a9-9da5-abd37ca73394" xsi:nil="true"/>
    <Description_x0020_site_x0020_internet xmlns="6fe09545-cdc4-43a9-9da5-abd37ca73394" xsi:nil="true"/>
    <Tag xmlns="6fe09545-cdc4-43a9-9da5-abd37ca73394">Dossier individuel</Tag>
    <dce64921054a4cfeb178169aa5c80488 xmlns="6fe09545-cdc4-43a9-9da5-abd37ca73394">
      <Terms xmlns="http://schemas.microsoft.com/office/infopath/2007/PartnerControls"/>
    </dce64921054a4cfeb178169aa5c80488>
    <Origine xmlns="6fe09545-cdc4-43a9-9da5-abd37ca73394">
      <UserInfo>
        <DisplayName/>
        <AccountId xsi:nil="true"/>
        <AccountType/>
      </UserInfo>
    </Origine>
    <A_x0020_publier_x0020_ xmlns="6fe09545-cdc4-43a9-9da5-abd37ca73394">site internet</A_x0020_publier_x0020_>
    <Thème_x0020_site_x0020_internet xmlns="6fe09545-cdc4-43a9-9da5-abd37ca73394">Notices</Thème_x0020_site_x0020_internet>
    <Date_x0020_de_x0020_dépublication xmlns="6fe09545-cdc4-43a9-9da5-abd37ca73394" xsi:nil="true"/>
    <Thème_x0020_3_x0020_site_x0020_internet xmlns="6fe09545-cdc4-43a9-9da5-abd37ca73394" xsi:nil="true"/>
    <CATEGORIE xmlns="6fe09545-cdc4-43a9-9da5-abd37ca73394">Déroulement de carrière</CATEGORIE>
    <Thème_x0020_2_x0020_site_x0020_internet xmlns="6fe09545-cdc4-43a9-9da5-abd37ca73394" xsi:nil="true"/>
  </documentManagement>
</p:properties>
</file>

<file path=customXml/itemProps1.xml><?xml version="1.0" encoding="utf-8"?>
<ds:datastoreItem xmlns:ds="http://schemas.openxmlformats.org/officeDocument/2006/customXml" ds:itemID="{BC66F7B2-593C-4F7B-AC0B-8295929E24B6}"/>
</file>

<file path=customXml/itemProps2.xml><?xml version="1.0" encoding="utf-8"?>
<ds:datastoreItem xmlns:ds="http://schemas.openxmlformats.org/officeDocument/2006/customXml" ds:itemID="{75DD6705-466F-4CF8-90A8-37E5896FE768}">
  <ds:schemaRefs>
    <ds:schemaRef ds:uri="http://schemas.microsoft.com/sharepoint/v3/contenttype/forms"/>
  </ds:schemaRefs>
</ds:datastoreItem>
</file>

<file path=customXml/itemProps3.xml><?xml version="1.0" encoding="utf-8"?>
<ds:datastoreItem xmlns:ds="http://schemas.openxmlformats.org/officeDocument/2006/customXml" ds:itemID="{9A5A2C68-D0AD-43BC-8BE1-19674A79463C}">
  <ds:schemaRefs>
    <ds:schemaRef ds:uri="http://schemas.microsoft.com/office/2006/documentManagement/types"/>
    <ds:schemaRef ds:uri="http://schemas.openxmlformats.org/package/2006/metadata/core-properties"/>
    <ds:schemaRef ds:uri="bc632cff-eb64-4e6c-bc0c-9294257485f4"/>
    <ds:schemaRef ds:uri="http://purl.org/dc/dcmitype/"/>
    <ds:schemaRef ds:uri="http://purl.org/dc/terms/"/>
    <ds:schemaRef ds:uri="http://purl.org/dc/elements/1.1/"/>
    <ds:schemaRef ds:uri="http://schemas.microsoft.com/office/infopath/2007/PartnerControls"/>
    <ds:schemaRef ds:uri="6de8e641-a2e8-4092-8f46-796d5579582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1417</TotalTime>
  <Words>2182</Words>
  <Application>Microsoft Office PowerPoint</Application>
  <PresentationFormat>Grand écran</PresentationFormat>
  <Paragraphs>259</Paragraphs>
  <Slides>32</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32</vt:i4>
      </vt:variant>
    </vt:vector>
  </HeadingPairs>
  <TitlesOfParts>
    <vt:vector size="41" baseType="lpstr">
      <vt:lpstr>Arial</vt:lpstr>
      <vt:lpstr>Arial Narrow</vt:lpstr>
      <vt:lpstr>Calibri</vt:lpstr>
      <vt:lpstr>Calibri Light</vt:lpstr>
      <vt:lpstr>Helvetica</vt:lpstr>
      <vt:lpstr>PeaxDrawnIcons</vt:lpstr>
      <vt:lpstr>Wingdings</vt:lpstr>
      <vt:lpstr>Thème_CDG33_2019</vt:lpstr>
      <vt:lpstr>Modèle par défaut</vt:lpstr>
      <vt:lpstr>Présentation PowerPoint</vt:lpstr>
      <vt:lpstr>Présentation PowerPoint</vt:lpstr>
      <vt:lpstr>EXTRANET RH  </vt:lpstr>
      <vt:lpstr>SOMMAIRE</vt:lpstr>
      <vt:lpstr>Présentation Extranet RH</vt:lpstr>
      <vt:lpstr>Accéder à Extranet RH par https://cirilweb.cdg33.fr </vt:lpstr>
      <vt:lpstr>Accéder à Extranet RH</vt:lpstr>
      <vt:lpstr>Page d’accueil</vt:lpstr>
      <vt:lpstr>Présentation PowerPoint</vt:lpstr>
      <vt:lpstr>Comment sélectionner un agent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Elections professionnelles de 2022 Mise à jour des effectifs des électeurs contractuels</vt:lpstr>
      <vt:lpstr>Recommandations avant la saisie</vt:lpstr>
      <vt:lpstr>Vérification de la qualité d’électeur</vt:lpstr>
      <vt:lpstr>Activation de la saisie des électeurs contractuels pour la collectivité</vt:lpstr>
      <vt:lpstr>Saisie du premier électeur contractuel</vt:lpstr>
      <vt:lpstr>Ajout des électeurs contractuels suivants</vt:lpstr>
      <vt:lpstr>Clôture de la saisie des électeurs contractuels par la collectivité</vt:lpstr>
      <vt:lpstr>Génération du tableau récapitulatif des électeurs contractuels saisis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utilisateur - EXTRANET RH</dc:title>
  <dc:creator>PELLISSIER Delphine</dc:creator>
  <cp:lastModifiedBy>PELLISSIER Delphine</cp:lastModifiedBy>
  <cp:revision>142</cp:revision>
  <cp:lastPrinted>2021-12-08T10:07:22Z</cp:lastPrinted>
  <dcterms:created xsi:type="dcterms:W3CDTF">2019-09-13T10:15:40Z</dcterms:created>
  <dcterms:modified xsi:type="dcterms:W3CDTF">2021-12-14T11:21:19Z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0x010100DE67B4170B45E24899E1F0558CDB95BB0029ACC707A4D3BA488925F81CBA990BCD</vt:lpwstr>
  </property>
  <property fmtid="{D5CDD505-2E9C-101B-9397-08002B2CF9AE}" pid="3" name="MediaServiceImageTags">
    <vt:lpwstr/>
  </property>
  <property fmtid="{D5CDD505-2E9C-101B-9397-08002B2CF9AE}" pid="4" name="MODULE">
    <vt:lpwstr>BASE DOCUMENTAIRE</vt:lpwstr>
  </property>
  <property fmtid="{D5CDD505-2E9C-101B-9397-08002B2CF9AE}" pid="5" name="Order">
    <vt:r8>166300</vt:r8>
  </property>
  <property fmtid="{D5CDD505-2E9C-101B-9397-08002B2CF9AE}" pid="6" name="Soussectionsiteinternet">
    <vt:lpwstr>SUIVI DES CARRIERES / PROJETS D'ACTES</vt:lpwstr>
  </property>
  <property fmtid="{D5CDD505-2E9C-101B-9397-08002B2CF9AE}" pid="7" name="xd_Signature">
    <vt:bool>false</vt:bool>
  </property>
  <property fmtid="{D5CDD505-2E9C-101B-9397-08002B2CF9AE}" pid="8" name="xd_ProgID">
    <vt:lpwstr/>
  </property>
  <property fmtid="{D5CDD505-2E9C-101B-9397-08002B2CF9AE}" pid="9" name="Actifsursiteinternet">
    <vt:bool>true</vt:bool>
  </property>
  <property fmtid="{D5CDD505-2E9C-101B-9397-08002B2CF9AE}" pid="10" name="_SourceUrl">
    <vt:lpwstr/>
  </property>
  <property fmtid="{D5CDD505-2E9C-101B-9397-08002B2CF9AE}" pid="11" name="_SharedFileIndex">
    <vt:lpwstr/>
  </property>
  <property fmtid="{D5CDD505-2E9C-101B-9397-08002B2CF9AE}" pid="12" name="_ColorHex">
    <vt:lpwstr/>
  </property>
  <property fmtid="{D5CDD505-2E9C-101B-9397-08002B2CF9AE}" pid="13" name="_Emoji">
    <vt:lpwstr/>
  </property>
  <property fmtid="{D5CDD505-2E9C-101B-9397-08002B2CF9AE}" pid="14" name="DocumentsurPortailCollaboratif">
    <vt:bool>true</vt:bool>
  </property>
  <property fmtid="{D5CDD505-2E9C-101B-9397-08002B2CF9AE}" pid="15" name="Documentàconserver">
    <vt:bool>true</vt:bool>
  </property>
  <property fmtid="{D5CDD505-2E9C-101B-9397-08002B2CF9AE}" pid="16" name="ComplianceAssetId">
    <vt:lpwstr/>
  </property>
  <property fmtid="{D5CDD505-2E9C-101B-9397-08002B2CF9AE}" pid="17" name="TemplateUrl">
    <vt:lpwstr/>
  </property>
  <property fmtid="{D5CDD505-2E9C-101B-9397-08002B2CF9AE}" pid="18" name="Soussection2siteinternet">
    <vt:lpwstr>Documentation générale</vt:lpwstr>
  </property>
  <property fmtid="{D5CDD505-2E9C-101B-9397-08002B2CF9AE}" pid="19" name="Direction">
    <vt:lpwstr>DCAS</vt:lpwstr>
  </property>
  <property fmtid="{D5CDD505-2E9C-101B-9397-08002B2CF9AE}" pid="20" name="_ExtendedDescription">
    <vt:lpwstr/>
  </property>
  <property fmtid="{D5CDD505-2E9C-101B-9397-08002B2CF9AE}" pid="21" name="_ColorTag">
    <vt:lpwstr/>
  </property>
  <property fmtid="{D5CDD505-2E9C-101B-9397-08002B2CF9AE}" pid="22" name="TriggerFlowInfo">
    <vt:lpwstr/>
  </property>
  <property fmtid="{D5CDD505-2E9C-101B-9397-08002B2CF9AE}" pid="23" name="Sectionsiteinternet">
    <vt:lpwstr>INSTANCES / CARRIERES / REMU</vt:lpwstr>
  </property>
  <property fmtid="{D5CDD505-2E9C-101B-9397-08002B2CF9AE}" pid="24" name="Nature">
    <vt:lpwstr/>
  </property>
</Properties>
</file>